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59" r:id="rId6"/>
    <p:sldId id="260" r:id="rId7"/>
    <p:sldId id="270" r:id="rId8"/>
    <p:sldId id="261" r:id="rId9"/>
    <p:sldId id="271" r:id="rId10"/>
    <p:sldId id="272" r:id="rId11"/>
    <p:sldId id="266" r:id="rId12"/>
    <p:sldId id="276" r:id="rId13"/>
    <p:sldId id="269" r:id="rId14"/>
    <p:sldId id="274" r:id="rId15"/>
    <p:sldId id="273" r:id="rId16"/>
    <p:sldId id="262" r:id="rId17"/>
    <p:sldId id="263" r:id="rId18"/>
    <p:sldId id="264" r:id="rId19"/>
    <p:sldId id="275" r:id="rId20"/>
    <p:sldId id="265" r:id="rId21"/>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p:cViewPr varScale="1">
        <p:scale>
          <a:sx n="119" d="100"/>
          <a:sy n="119"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01645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398861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925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280041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837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56907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51208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82807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26819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43790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45380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401303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327534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98146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77543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12206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3F2FC-7832-4DFD-BF09-87ABFF2CAA59}" type="datetimeFigureOut">
              <a:rPr lang="en-US" smtClean="0"/>
              <a:t>8/4/2023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D39A98-A7A9-45F6-BA17-03C06B6D4A46}" type="slidenum">
              <a:rPr lang="en-US" smtClean="0"/>
              <a:t>‹#›</a:t>
            </a:fld>
            <a:endParaRPr lang="en-US" dirty="0"/>
          </a:p>
        </p:txBody>
      </p:sp>
    </p:spTree>
    <p:extLst>
      <p:ext uri="{BB962C8B-B14F-4D97-AF65-F5344CB8AC3E}">
        <p14:creationId xmlns:p14="http://schemas.microsoft.com/office/powerpoint/2010/main" val="3277489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FASinfo@wilpfus.or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aterfilterguru.com/best-water-filter-for-pfas/" TargetMode="External"/><Relationship Id="rId2" Type="http://schemas.openxmlformats.org/officeDocument/2006/relationships/hyperlink" Target="https://www.epa.gov/sciencematters/reducing-pfas-drinking-water-treatment-technologies" TargetMode="External"/><Relationship Id="rId1" Type="http://schemas.openxmlformats.org/officeDocument/2006/relationships/slideLayout" Target="../slideLayouts/slideLayout2.xml"/><Relationship Id="rId5" Type="http://schemas.openxmlformats.org/officeDocument/2006/relationships/hyperlink" Target="https://bisakimia.com/2014/01/23/apa-itu-reverse-osmosis/"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s://anrweb.vt.gov/DEC/DWGWP/searchWS.aspx" TargetMode="External"/><Relationship Id="rId2" Type="http://schemas.openxmlformats.org/officeDocument/2006/relationships/hyperlink" Target="https://www.ewg.org/interactive-maps/pfas_contamination/map/"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wg.org/interactive-maps/2021_suspected_industrial_discharges_of_pfas/ma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google.com/spreadsheets/d/1-LSXJbA_3M20n76y-FK0YLd1fml1uzJsoAkSWr2bz0A/edit#gi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wsedap.epa.gov/public/extensions/PFAS_Tools/PFAS_Tool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rthcarolinahealthnews.org/2021/05/15/house-oks-limits-on-firefighting-foam-with-pfa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saferstates.org/" TargetMode="External"/><Relationship Id="rId1" Type="http://schemas.openxmlformats.org/officeDocument/2006/relationships/slideLayout" Target="../slideLayouts/slideLayout2.xml"/><Relationship Id="rId4" Type="http://schemas.openxmlformats.org/officeDocument/2006/relationships/hyperlink" Target="https://policyoptions.irpp.org/magazines/september-2017/sustainability-in-canadas-environmental-assessment-and-regulatio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officedepot.com/cm/marketing/greener-office" TargetMode="External"/><Relationship Id="rId3" Type="http://schemas.openxmlformats.org/officeDocument/2006/relationships/hyperlink" Target="https://pfascentral.org/pfas-free-products/" TargetMode="External"/><Relationship Id="rId7" Type="http://schemas.openxmlformats.org/officeDocument/2006/relationships/hyperlink" Target="https://www.ewg.org/healthyhomeguide/" TargetMode="External"/><Relationship Id="rId12" Type="http://schemas.openxmlformats.org/officeDocument/2006/relationships/hyperlink" Target="https://creativecommons.org/licenses/by-sa/3.0/" TargetMode="External"/><Relationship Id="rId2" Type="http://schemas.openxmlformats.org/officeDocument/2006/relationships/hyperlink" Target="https://pfas-exchange.org/resources/how-to-reduce-your-exposure-to-pfas/" TargetMode="External"/><Relationship Id="rId1" Type="http://schemas.openxmlformats.org/officeDocument/2006/relationships/slideLayout" Target="../slideLayouts/slideLayout2.xml"/><Relationship Id="rId6" Type="http://schemas.openxmlformats.org/officeDocument/2006/relationships/hyperlink" Target="https://www.ewg.org/guides/cleaners/content/methodology/" TargetMode="External"/><Relationship Id="rId11" Type="http://schemas.openxmlformats.org/officeDocument/2006/relationships/hyperlink" Target="https://www.picserver.org/highway-signs2/r/risk-management.html" TargetMode="External"/><Relationship Id="rId5" Type="http://schemas.openxmlformats.org/officeDocument/2006/relationships/hyperlink" Target="https://silentspring.org/detox-me-app-tips-healthier-living" TargetMode="External"/><Relationship Id="rId10" Type="http://schemas.openxmlformats.org/officeDocument/2006/relationships/image" Target="../media/image19.jpg"/><Relationship Id="rId4" Type="http://schemas.openxmlformats.org/officeDocument/2006/relationships/hyperlink" Target="https://www.ewg.org/withoutintentionallyaddedpfaspfc" TargetMode="External"/><Relationship Id="rId9" Type="http://schemas.openxmlformats.org/officeDocument/2006/relationships/hyperlink" Target="https://www.greenscreenchemicals.org/certified/produc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aoms.org/the-new-climate-activism/"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pfas/pfas-strategic-roadmap-epas-commitments-action-2021-2024" TargetMode="External"/><Relationship Id="rId2" Type="http://schemas.openxmlformats.org/officeDocument/2006/relationships/hyperlink" Target="https://pfascommunityengagement.org/" TargetMode="External"/><Relationship Id="rId1" Type="http://schemas.openxmlformats.org/officeDocument/2006/relationships/slideLayout" Target="../slideLayouts/slideLayout2.xml"/><Relationship Id="rId5" Type="http://schemas.openxmlformats.org/officeDocument/2006/relationships/hyperlink" Target="https://it.umn.edu/services-technologies/good-practices/foster-student-success-learning-online"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hebluediamondgallery.com/hand-held-card/r/resources.html" TargetMode="External"/><Relationship Id="rId3" Type="http://schemas.openxmlformats.org/officeDocument/2006/relationships/hyperlink" Target="http://www.ewg.org/" TargetMode="External"/><Relationship Id="rId7" Type="http://schemas.openxmlformats.org/officeDocument/2006/relationships/image" Target="../media/image22.jpg"/><Relationship Id="rId2" Type="http://schemas.openxmlformats.org/officeDocument/2006/relationships/hyperlink" Target="http://www.militarypoisons.org/" TargetMode="External"/><Relationship Id="rId1" Type="http://schemas.openxmlformats.org/officeDocument/2006/relationships/slideLayout" Target="../slideLayouts/slideLayout2.xml"/><Relationship Id="rId6" Type="http://schemas.openxmlformats.org/officeDocument/2006/relationships/hyperlink" Target="https://pfascentral.org/" TargetMode="External"/><Relationship Id="rId5" Type="http://schemas.openxmlformats.org/officeDocument/2006/relationships/hyperlink" Target="http://www.saferstates.org/" TargetMode="External"/><Relationship Id="rId4" Type="http://schemas.openxmlformats.org/officeDocument/2006/relationships/hyperlink" Target="https://pfasproject.com/" TargetMode="External"/><Relationship Id="rId9" Type="http://schemas.openxmlformats.org/officeDocument/2006/relationships/hyperlink" Target="mailto:PFASinfo@wilpfu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fastoxdatabase.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uststories.uoregon.edu/timeline_events/environmental-protection-agency/"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wg.org/tapwater/"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pfas.pfas-exchange.org/report/graphtool/" TargetMode="External"/><Relationship Id="rId4" Type="http://schemas.openxmlformats.org/officeDocument/2006/relationships/hyperlink" Target="https://anrweb.vt.gov/DEC/DWGWP/searchWS.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c.vermont.gov/sites/dec/files/documents/VDH%20Certified%20Laboratories%20PFAS_0.pdf" TargetMode="External"/><Relationship Id="rId2" Type="http://schemas.openxmlformats.org/officeDocument/2006/relationships/hyperlink" Target="http://www.cyclopure.com/" TargetMode="External"/><Relationship Id="rId1" Type="http://schemas.openxmlformats.org/officeDocument/2006/relationships/slideLayout" Target="../slideLayouts/slideLayout2.xml"/><Relationship Id="rId5" Type="http://schemas.openxmlformats.org/officeDocument/2006/relationships/hyperlink" Target="https://www.publicdomainpictures.net/view-image.php?image=31426&amp;picture=wooden-wishing-well"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0119-36C2-D05C-1CBD-5E11F263DD68}"/>
              </a:ext>
            </a:extLst>
          </p:cNvPr>
          <p:cNvSpPr>
            <a:spLocks noGrp="1"/>
          </p:cNvSpPr>
          <p:nvPr>
            <p:ph type="ctrTitle"/>
          </p:nvPr>
        </p:nvSpPr>
        <p:spPr>
          <a:xfrm>
            <a:off x="1142917" y="574091"/>
            <a:ext cx="8312368" cy="3229903"/>
          </a:xfrm>
        </p:spPr>
        <p:txBody>
          <a:bodyPr>
            <a:normAutofit fontScale="90000"/>
          </a:bodyPr>
          <a:lstStyle/>
          <a:p>
            <a:pPr algn="l"/>
            <a:r>
              <a:rPr lang="en-US" sz="8900" dirty="0">
                <a:solidFill>
                  <a:schemeClr val="accent2">
                    <a:lumMod val="75000"/>
                  </a:schemeClr>
                </a:solidFill>
                <a:latin typeface="Arial Black" panose="020B0A04020102020204" pitchFamily="34" charset="0"/>
                <a:cs typeface="Arial" panose="020B0604020202020204" pitchFamily="34" charset="0"/>
              </a:rPr>
              <a:t>PFAS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4800" b="1" i="1" dirty="0">
                <a:solidFill>
                  <a:schemeClr val="accent2">
                    <a:lumMod val="75000"/>
                  </a:schemeClr>
                </a:solidFill>
                <a:latin typeface="Arial" panose="020B0604020202020204" pitchFamily="34" charset="0"/>
                <a:cs typeface="Arial" panose="020B0604020202020204" pitchFamily="34" charset="0"/>
              </a:rPr>
              <a:t>What</a:t>
            </a:r>
            <a:r>
              <a:rPr lang="en-US" sz="4800" b="1" i="1" dirty="0">
                <a:latin typeface="Arial" panose="020B0604020202020204" pitchFamily="34" charset="0"/>
                <a:cs typeface="Arial" panose="020B0604020202020204" pitchFamily="34" charset="0"/>
              </a:rPr>
              <a:t> </a:t>
            </a:r>
            <a:r>
              <a:rPr lang="en-US" sz="4800" b="1" i="1" dirty="0">
                <a:solidFill>
                  <a:schemeClr val="accent2">
                    <a:lumMod val="75000"/>
                  </a:schemeClr>
                </a:solidFill>
                <a:latin typeface="Arial" panose="020B0604020202020204" pitchFamily="34" charset="0"/>
                <a:cs typeface="Arial" panose="020B0604020202020204" pitchFamily="34" charset="0"/>
              </a:rPr>
              <a:t>you need to know </a:t>
            </a:r>
            <a:br>
              <a:rPr lang="en-US" sz="4800" b="1" i="1" dirty="0">
                <a:solidFill>
                  <a:schemeClr val="accent2">
                    <a:lumMod val="75000"/>
                  </a:schemeClr>
                </a:solidFill>
                <a:latin typeface="Arial" panose="020B0604020202020204" pitchFamily="34" charset="0"/>
                <a:cs typeface="Arial" panose="020B0604020202020204" pitchFamily="34" charset="0"/>
              </a:rPr>
            </a:br>
            <a:r>
              <a:rPr lang="en-US" sz="4800" b="1" i="1" dirty="0">
                <a:solidFill>
                  <a:schemeClr val="accent2">
                    <a:lumMod val="75000"/>
                  </a:schemeClr>
                </a:solidFill>
                <a:latin typeface="Arial" panose="020B0604020202020204" pitchFamily="34" charset="0"/>
                <a:cs typeface="Arial" panose="020B0604020202020204" pitchFamily="34" charset="0"/>
              </a:rPr>
              <a:t>about “forever chemicals”</a:t>
            </a:r>
            <a:endParaRPr lang="en-US" sz="4800" b="1"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13E67D-DB8E-76A5-70F6-A4E3EBE28DB2}"/>
              </a:ext>
            </a:extLst>
          </p:cNvPr>
          <p:cNvSpPr>
            <a:spLocks noGrp="1"/>
          </p:cNvSpPr>
          <p:nvPr>
            <p:ph type="subTitle" idx="1"/>
          </p:nvPr>
        </p:nvSpPr>
        <p:spPr>
          <a:xfrm>
            <a:off x="961635" y="4317475"/>
            <a:ext cx="8493650" cy="2022907"/>
          </a:xfrm>
        </p:spPr>
        <p:txBody>
          <a:bodyPr>
            <a:normAutofit/>
          </a:bodyPr>
          <a:lstStyle/>
          <a:p>
            <a:pPr>
              <a:spcBef>
                <a:spcPts val="0"/>
              </a:spcBef>
            </a:pPr>
            <a:r>
              <a:rPr lang="en-US" sz="2400" b="1" i="1" dirty="0">
                <a:solidFill>
                  <a:schemeClr val="tx1">
                    <a:lumMod val="75000"/>
                    <a:lumOff val="25000"/>
                  </a:schemeClr>
                </a:solidFill>
                <a:latin typeface="Arial" panose="020B0604020202020204" pitchFamily="34" charset="0"/>
                <a:cs typeface="Arial" panose="020B0604020202020204" pitchFamily="34" charset="0"/>
              </a:rPr>
              <a:t>Marguerite Adelman</a:t>
            </a:r>
          </a:p>
          <a:p>
            <a:pP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WILPF US </a:t>
            </a:r>
          </a:p>
          <a:p>
            <a:pP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Earth Democracy Committee</a:t>
            </a:r>
          </a:p>
          <a:p>
            <a:pPr>
              <a:spcBef>
                <a:spcPts val="0"/>
              </a:spcBef>
            </a:pPr>
            <a:r>
              <a:rPr lang="en-US" sz="2400" b="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pfasinfo@wilpfus.org</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593264D1-8C1F-73FA-E24F-CD56C1ACB951}"/>
              </a:ext>
            </a:extLst>
          </p:cNvPr>
          <p:cNvPicPr>
            <a:picLocks noChangeAspect="1"/>
          </p:cNvPicPr>
          <p:nvPr/>
        </p:nvPicPr>
        <p:blipFill rotWithShape="1">
          <a:blip r:embed="rId3">
            <a:extLst>
              <a:ext uri="{28A0092B-C50C-407E-A947-70E740481C1C}">
                <a14:useLocalDpi xmlns:a14="http://schemas.microsoft.com/office/drawing/2010/main" val="0"/>
              </a:ext>
            </a:extLst>
          </a:blip>
          <a:srcRect l="20674" r="20384" b="5767"/>
          <a:stretch/>
        </p:blipFill>
        <p:spPr>
          <a:xfrm>
            <a:off x="3102851" y="4046809"/>
            <a:ext cx="2105609" cy="2167675"/>
          </a:xfrm>
          <a:prstGeom prst="rect">
            <a:avLst/>
          </a:prstGeom>
        </p:spPr>
      </p:pic>
      <p:pic>
        <p:nvPicPr>
          <p:cNvPr id="7" name="Picture 6" descr="Chart, bubble chart&#10;&#10;Description automatically generated">
            <a:extLst>
              <a:ext uri="{FF2B5EF4-FFF2-40B4-BE49-F238E27FC236}">
                <a16:creationId xmlns:a16="http://schemas.microsoft.com/office/drawing/2014/main" id="{A6E894E1-EC8D-EC4B-88F7-1289782A652F}"/>
              </a:ext>
            </a:extLst>
          </p:cNvPr>
          <p:cNvPicPr>
            <a:picLocks noChangeAspect="1"/>
          </p:cNvPicPr>
          <p:nvPr/>
        </p:nvPicPr>
        <p:blipFill rotWithShape="1">
          <a:blip r:embed="rId4">
            <a:extLst>
              <a:ext uri="{28A0092B-C50C-407E-A947-70E740481C1C}">
                <a14:useLocalDpi xmlns:a14="http://schemas.microsoft.com/office/drawing/2010/main" val="0"/>
              </a:ext>
            </a:extLst>
          </a:blip>
          <a:srcRect r="-450"/>
          <a:stretch/>
        </p:blipFill>
        <p:spPr>
          <a:xfrm>
            <a:off x="5056363" y="743637"/>
            <a:ext cx="3944762" cy="1571625"/>
          </a:xfrm>
          <a:prstGeom prst="rect">
            <a:avLst/>
          </a:prstGeom>
        </p:spPr>
      </p:pic>
    </p:spTree>
    <p:extLst>
      <p:ext uri="{BB962C8B-B14F-4D97-AF65-F5344CB8AC3E}">
        <p14:creationId xmlns:p14="http://schemas.microsoft.com/office/powerpoint/2010/main" val="35480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5490-13BF-B28F-7ADC-9F350F86622E}"/>
              </a:ext>
            </a:extLst>
          </p:cNvPr>
          <p:cNvSpPr>
            <a:spLocks noGrp="1"/>
          </p:cNvSpPr>
          <p:nvPr>
            <p:ph type="title"/>
          </p:nvPr>
        </p:nvSpPr>
        <p:spPr>
          <a:xfrm>
            <a:off x="441807" y="273627"/>
            <a:ext cx="4298335" cy="1603300"/>
          </a:xfrm>
        </p:spPr>
        <p:txBody>
          <a:bodyPr>
            <a:normAutofit/>
          </a:bodyPr>
          <a:lstStyle/>
          <a:p>
            <a:pPr>
              <a:lnSpc>
                <a:spcPct val="90000"/>
              </a:lnSpc>
            </a:pPr>
            <a:r>
              <a:rPr lang="en-US" b="1" dirty="0">
                <a:solidFill>
                  <a:schemeClr val="accent2">
                    <a:lumMod val="50000"/>
                  </a:schemeClr>
                </a:solidFill>
                <a:latin typeface="Arial" panose="020B0604020202020204" pitchFamily="34" charset="0"/>
                <a:cs typeface="Arial" panose="020B0604020202020204" pitchFamily="34" charset="0"/>
              </a:rPr>
              <a:t>PFAS remediation systems for your home or business</a:t>
            </a:r>
          </a:p>
        </p:txBody>
      </p:sp>
      <p:sp>
        <p:nvSpPr>
          <p:cNvPr id="3" name="Content Placeholder 2">
            <a:extLst>
              <a:ext uri="{FF2B5EF4-FFF2-40B4-BE49-F238E27FC236}">
                <a16:creationId xmlns:a16="http://schemas.microsoft.com/office/drawing/2014/main" id="{5E09B043-CF3D-AB1D-D384-E768ACF8DFA6}"/>
              </a:ext>
            </a:extLst>
          </p:cNvPr>
          <p:cNvSpPr>
            <a:spLocks noGrp="1"/>
          </p:cNvSpPr>
          <p:nvPr>
            <p:ph idx="1"/>
          </p:nvPr>
        </p:nvSpPr>
        <p:spPr>
          <a:xfrm>
            <a:off x="441807" y="2035752"/>
            <a:ext cx="9935247" cy="4742038"/>
          </a:xfrm>
        </p:spPr>
        <p:txBody>
          <a:bodyPr>
            <a:normAutofit lnSpcReduction="10000"/>
          </a:bodyPr>
          <a:lstStyle/>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Certain technologies have been found to remove PFAS from drinking water, especially Perfluorooctanoic acid (PFOA) and Perfluorooctanesulfonic acid (PFOS). </a:t>
            </a:r>
          </a:p>
          <a:p>
            <a:pPr marL="0" indent="0">
              <a:spcBef>
                <a:spcPts val="0"/>
              </a:spcBef>
              <a:buNone/>
            </a:pPr>
            <a:endParaRPr lang="en-US" sz="13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Those technologies include:</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activated carbon adsorption</a:t>
            </a:r>
            <a:r>
              <a:rPr lang="en-US" sz="2000" dirty="0">
                <a:solidFill>
                  <a:schemeClr val="tx1">
                    <a:lumMod val="95000"/>
                    <a:lumOff val="5000"/>
                  </a:schemeClr>
                </a:solidFill>
                <a:latin typeface="Arial" panose="020B0604020202020204" pitchFamily="34" charset="0"/>
                <a:cs typeface="Arial" panose="020B0604020202020204" pitchFamily="34" charset="0"/>
              </a:rPr>
              <a:t>, </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ion exchange resins, </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and high-pressure membranes</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i="1" dirty="0">
                <a:solidFill>
                  <a:schemeClr val="tx1">
                    <a:lumMod val="95000"/>
                    <a:lumOff val="5000"/>
                  </a:schemeClr>
                </a:solidFill>
              </a:rPr>
              <a:t>such as nanofiltration or reverse osmosis</a:t>
            </a:r>
            <a:r>
              <a:rPr lang="en-US" sz="2000" dirty="0">
                <a:solidFill>
                  <a:schemeClr val="tx1">
                    <a:lumMod val="95000"/>
                    <a:lumOff val="5000"/>
                  </a:schemeClr>
                </a:solidFill>
                <a:latin typeface="Arial" panose="020B0604020202020204" pitchFamily="34" charset="0"/>
                <a:cs typeface="Arial" panose="020B0604020202020204" pitchFamily="34" charset="0"/>
              </a:rPr>
              <a:t>. </a:t>
            </a:r>
          </a:p>
          <a:p>
            <a:pPr marL="0" indent="0">
              <a:spcBef>
                <a:spcPts val="0"/>
              </a:spcBef>
              <a:buNone/>
            </a:pPr>
            <a:endParaRPr lang="en-US" sz="11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These technologies can be used in drinking water treatment facilities, in water systems in hospitals or individual buildings, or even in homes at the point-of-entry, where water enters the home, or the point-of-use, such as in a kitchen sink or a shower.</a:t>
            </a:r>
          </a:p>
          <a:p>
            <a:pPr marL="0" indent="0">
              <a:spcBef>
                <a:spcPts val="0"/>
              </a:spcBef>
              <a:buNone/>
            </a:pPr>
            <a:endParaRPr lang="en-US" sz="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10000"/>
              </a:lnSpc>
              <a:spcBef>
                <a:spcPts val="600"/>
              </a:spcBef>
            </a:pPr>
            <a:r>
              <a:rPr lang="en-US" sz="2000" b="1" i="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https://www.epa.gov/sciencematters/reducing-pfas-drinking-water-treatment-technologies</a:t>
            </a:r>
            <a:endParaRPr lang="en-US" sz="2000" b="1" i="1" dirty="0">
              <a:solidFill>
                <a:schemeClr val="accent1">
                  <a:lumMod val="50000"/>
                </a:schemeClr>
              </a:solidFill>
              <a:latin typeface="Arial" panose="020B0604020202020204" pitchFamily="34" charset="0"/>
              <a:cs typeface="Arial" panose="020B0604020202020204" pitchFamily="34" charset="0"/>
            </a:endParaRPr>
          </a:p>
          <a:p>
            <a:pPr>
              <a:lnSpc>
                <a:spcPct val="110000"/>
              </a:lnSpc>
              <a:spcBef>
                <a:spcPts val="600"/>
              </a:spcBef>
            </a:pPr>
            <a:r>
              <a:rPr lang="en-US" sz="2000" b="1" i="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https://waterfilterguru.com/best-water-filter-for-pfas/</a:t>
            </a:r>
            <a:r>
              <a:rPr lang="en-US" sz="2000" b="1" i="1" dirty="0">
                <a:solidFill>
                  <a:schemeClr val="accent1">
                    <a:lumMod val="50000"/>
                  </a:schemeClr>
                </a:solidFill>
                <a:latin typeface="Arial" panose="020B0604020202020204" pitchFamily="34" charset="0"/>
                <a:cs typeface="Arial" panose="020B0604020202020204" pitchFamily="34" charset="0"/>
              </a:rPr>
              <a:t> (Spring Well Whole House Water Filtration System, $1,000 to $1600) </a:t>
            </a:r>
          </a:p>
        </p:txBody>
      </p:sp>
      <p:pic>
        <p:nvPicPr>
          <p:cNvPr id="8" name="Picture 7" descr="Diagram&#10;&#10;Description automatically generated">
            <a:extLst>
              <a:ext uri="{FF2B5EF4-FFF2-40B4-BE49-F238E27FC236}">
                <a16:creationId xmlns:a16="http://schemas.microsoft.com/office/drawing/2014/main" id="{10262CEC-D66E-5A91-A237-3955015034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63991" y="273626"/>
            <a:ext cx="4149282" cy="1762125"/>
          </a:xfrm>
          <a:prstGeom prst="rect">
            <a:avLst/>
          </a:prstGeom>
        </p:spPr>
      </p:pic>
    </p:spTree>
    <p:extLst>
      <p:ext uri="{BB962C8B-B14F-4D97-AF65-F5344CB8AC3E}">
        <p14:creationId xmlns:p14="http://schemas.microsoft.com/office/powerpoint/2010/main" val="126573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29B9-343E-2E58-B1C1-724249971929}"/>
              </a:ext>
            </a:extLst>
          </p:cNvPr>
          <p:cNvSpPr>
            <a:spLocks noGrp="1"/>
          </p:cNvSpPr>
          <p:nvPr>
            <p:ph type="title"/>
          </p:nvPr>
        </p:nvSpPr>
        <p:spPr>
          <a:xfrm>
            <a:off x="412638" y="304800"/>
            <a:ext cx="11779362" cy="1312779"/>
          </a:xfrm>
        </p:spPr>
        <p:txBody>
          <a:bodyPr>
            <a:no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Water &amp; military sites contaminated with PFAS?</a:t>
            </a:r>
          </a:p>
        </p:txBody>
      </p:sp>
      <p:sp>
        <p:nvSpPr>
          <p:cNvPr id="3" name="Content Placeholder 2">
            <a:extLst>
              <a:ext uri="{FF2B5EF4-FFF2-40B4-BE49-F238E27FC236}">
                <a16:creationId xmlns:a16="http://schemas.microsoft.com/office/drawing/2014/main" id="{02CEA1A0-822B-C278-94AC-E5F313F95587}"/>
              </a:ext>
            </a:extLst>
          </p:cNvPr>
          <p:cNvSpPr>
            <a:spLocks noGrp="1"/>
          </p:cNvSpPr>
          <p:nvPr>
            <p:ph idx="1"/>
          </p:nvPr>
        </p:nvSpPr>
        <p:spPr>
          <a:xfrm>
            <a:off x="412637" y="5832643"/>
            <a:ext cx="9870351" cy="856915"/>
          </a:xfrm>
        </p:spPr>
        <p:txBody>
          <a:bodyPr>
            <a:normAutofit/>
          </a:bodyPr>
          <a:lstStyle/>
          <a:p>
            <a:pPr marL="0" indent="0">
              <a:buNone/>
            </a:pPr>
            <a:r>
              <a:rPr lang="en-US" b="1" i="1" dirty="0">
                <a:solidFill>
                  <a:schemeClr val="accent1">
                    <a:lumMod val="50000"/>
                  </a:schemeClr>
                </a:solidFill>
                <a:hlinkClick r:id="rId2">
                  <a:extLst>
                    <a:ext uri="{A12FA001-AC4F-418D-AE19-62706E023703}">
                      <ahyp:hlinkClr xmlns:ahyp="http://schemas.microsoft.com/office/drawing/2018/hyperlinkcolor" val="tx"/>
                    </a:ext>
                  </a:extLst>
                </a:hlinkClick>
              </a:rPr>
              <a:t>https://www.ewg.org/interactive-maps/pfas_contamination/map/</a:t>
            </a:r>
            <a:endParaRPr lang="en-US" b="1" i="1" dirty="0">
              <a:solidFill>
                <a:schemeClr val="accent1">
                  <a:lumMod val="50000"/>
                </a:schemeClr>
              </a:solidFill>
            </a:endParaRPr>
          </a:p>
          <a:p>
            <a:pPr marL="0" indent="0">
              <a:buNone/>
            </a:pPr>
            <a:r>
              <a:rPr lang="en-US" b="1" i="1" dirty="0">
                <a:solidFill>
                  <a:schemeClr val="accent1">
                    <a:lumMod val="50000"/>
                  </a:schemeClr>
                </a:solidFill>
              </a:rPr>
              <a:t>Water quality data for VT: </a:t>
            </a:r>
            <a:r>
              <a:rPr lang="en-US" b="1" i="1" dirty="0">
                <a:solidFill>
                  <a:schemeClr val="accent2">
                    <a:lumMod val="75000"/>
                  </a:schemeClr>
                </a:solidFill>
              </a:rPr>
              <a:t> </a:t>
            </a:r>
            <a:r>
              <a:rPr lang="en-US" b="1" i="1" dirty="0">
                <a:solidFill>
                  <a:schemeClr val="accent2">
                    <a:lumMod val="75000"/>
                  </a:schemeClr>
                </a:solidFill>
                <a:hlinkClick r:id="rId3">
                  <a:extLst>
                    <a:ext uri="{A12FA001-AC4F-418D-AE19-62706E023703}">
                      <ahyp:hlinkClr xmlns:ahyp="http://schemas.microsoft.com/office/drawing/2018/hyperlinkcolor" val="tx"/>
                    </a:ext>
                  </a:extLst>
                </a:hlinkClick>
              </a:rPr>
              <a:t>https://anrweb.vt.gov/DEC/DWGWP/searchWS.aspx</a:t>
            </a:r>
            <a:endParaRPr lang="en-US" b="1" i="1" dirty="0">
              <a:solidFill>
                <a:schemeClr val="accent2">
                  <a:lumMod val="75000"/>
                </a:schemeClr>
              </a:solidFill>
            </a:endParaRPr>
          </a:p>
        </p:txBody>
      </p:sp>
      <p:pic>
        <p:nvPicPr>
          <p:cNvPr id="6" name="Picture 5">
            <a:extLst>
              <a:ext uri="{FF2B5EF4-FFF2-40B4-BE49-F238E27FC236}">
                <a16:creationId xmlns:a16="http://schemas.microsoft.com/office/drawing/2014/main" id="{77E41593-D9DC-BB61-0051-705B0448CFB2}"/>
              </a:ext>
            </a:extLst>
          </p:cNvPr>
          <p:cNvPicPr>
            <a:picLocks noChangeAspect="1"/>
          </p:cNvPicPr>
          <p:nvPr/>
        </p:nvPicPr>
        <p:blipFill rotWithShape="1">
          <a:blip r:embed="rId4"/>
          <a:srcRect l="2153" t="22099" r="3385" b="4444"/>
          <a:stretch/>
        </p:blipFill>
        <p:spPr>
          <a:xfrm>
            <a:off x="529389" y="1094873"/>
            <a:ext cx="10672355" cy="4668253"/>
          </a:xfrm>
          <a:prstGeom prst="rect">
            <a:avLst/>
          </a:prstGeom>
        </p:spPr>
      </p:pic>
    </p:spTree>
    <p:extLst>
      <p:ext uri="{BB962C8B-B14F-4D97-AF65-F5344CB8AC3E}">
        <p14:creationId xmlns:p14="http://schemas.microsoft.com/office/powerpoint/2010/main" val="1784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6672A3-D21F-286B-7ABE-C02E3AEB8DF0}"/>
              </a:ext>
            </a:extLst>
          </p:cNvPr>
          <p:cNvSpPr txBox="1">
            <a:spLocks/>
          </p:cNvSpPr>
          <p:nvPr/>
        </p:nvSpPr>
        <p:spPr>
          <a:xfrm>
            <a:off x="412637" y="456555"/>
            <a:ext cx="10215257" cy="1161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2">
                    <a:lumMod val="50000"/>
                  </a:schemeClr>
                </a:solidFill>
                <a:latin typeface="Arial" panose="020B0604020202020204" pitchFamily="34" charset="0"/>
                <a:cs typeface="Arial" panose="020B0604020202020204" pitchFamily="34" charset="0"/>
              </a:rPr>
              <a:t>Industrial sites contaminated with PFAS?</a:t>
            </a:r>
          </a:p>
        </p:txBody>
      </p:sp>
      <p:sp>
        <p:nvSpPr>
          <p:cNvPr id="5" name="Content Placeholder 2">
            <a:extLst>
              <a:ext uri="{FF2B5EF4-FFF2-40B4-BE49-F238E27FC236}">
                <a16:creationId xmlns:a16="http://schemas.microsoft.com/office/drawing/2014/main" id="{93FE2D7B-5C17-D66E-5E26-07DFF078E21B}"/>
              </a:ext>
            </a:extLst>
          </p:cNvPr>
          <p:cNvSpPr txBox="1">
            <a:spLocks/>
          </p:cNvSpPr>
          <p:nvPr/>
        </p:nvSpPr>
        <p:spPr>
          <a:xfrm>
            <a:off x="412639" y="6160168"/>
            <a:ext cx="9228666" cy="39303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chemeClr val="accent1">
                    <a:lumMod val="50000"/>
                  </a:schemeClr>
                </a:solidFill>
                <a:hlinkClick r:id="rId2">
                  <a:extLst>
                    <a:ext uri="{A12FA001-AC4F-418D-AE19-62706E023703}">
                      <ahyp:hlinkClr xmlns:ahyp="http://schemas.microsoft.com/office/drawing/2018/hyperlinkcolor" val="tx"/>
                    </a:ext>
                  </a:extLst>
                </a:hlinkClick>
              </a:rPr>
              <a:t>https://www.ewg.org/interactive-maps/2021_suspected_industrial_discharges_of_pfas/map/</a:t>
            </a:r>
            <a:endParaRPr lang="en-US" b="1" i="1" dirty="0">
              <a:solidFill>
                <a:schemeClr val="accent1">
                  <a:lumMod val="50000"/>
                </a:schemeClr>
              </a:solidFill>
            </a:endParaRPr>
          </a:p>
        </p:txBody>
      </p:sp>
      <p:pic>
        <p:nvPicPr>
          <p:cNvPr id="3" name="Picture 2">
            <a:extLst>
              <a:ext uri="{FF2B5EF4-FFF2-40B4-BE49-F238E27FC236}">
                <a16:creationId xmlns:a16="http://schemas.microsoft.com/office/drawing/2014/main" id="{51DFE585-66A2-569C-3827-0A947E38BB18}"/>
              </a:ext>
            </a:extLst>
          </p:cNvPr>
          <p:cNvPicPr>
            <a:picLocks noChangeAspect="1"/>
          </p:cNvPicPr>
          <p:nvPr/>
        </p:nvPicPr>
        <p:blipFill rotWithShape="1">
          <a:blip r:embed="rId3"/>
          <a:srcRect l="18067" t="28746" r="2571" b="4444"/>
          <a:stretch/>
        </p:blipFill>
        <p:spPr>
          <a:xfrm>
            <a:off x="497304" y="1299411"/>
            <a:ext cx="9980060" cy="4725843"/>
          </a:xfrm>
          <a:prstGeom prst="rect">
            <a:avLst/>
          </a:prstGeom>
        </p:spPr>
      </p:pic>
    </p:spTree>
    <p:extLst>
      <p:ext uri="{BB962C8B-B14F-4D97-AF65-F5344CB8AC3E}">
        <p14:creationId xmlns:p14="http://schemas.microsoft.com/office/powerpoint/2010/main" val="95454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618E-E8BD-6B98-1E81-963B229B55DC}"/>
              </a:ext>
            </a:extLst>
          </p:cNvPr>
          <p:cNvSpPr>
            <a:spLocks noGrp="1"/>
          </p:cNvSpPr>
          <p:nvPr>
            <p:ph type="title"/>
          </p:nvPr>
        </p:nvSpPr>
        <p:spPr>
          <a:xfrm>
            <a:off x="513347" y="465222"/>
            <a:ext cx="8760655" cy="821258"/>
          </a:xfrm>
        </p:spPr>
        <p:txBody>
          <a:bodyPr>
            <a:normAutofit/>
          </a:bodyPr>
          <a:lstStyle/>
          <a:p>
            <a:r>
              <a:rPr lang="en-US" sz="4000" b="1" dirty="0">
                <a:solidFill>
                  <a:schemeClr val="accent2">
                    <a:lumMod val="50000"/>
                  </a:schemeClr>
                </a:solidFill>
              </a:rPr>
              <a:t>PFAS Contamination Site Tracker</a:t>
            </a:r>
          </a:p>
        </p:txBody>
      </p:sp>
      <p:sp>
        <p:nvSpPr>
          <p:cNvPr id="3" name="Content Placeholder 2">
            <a:extLst>
              <a:ext uri="{FF2B5EF4-FFF2-40B4-BE49-F238E27FC236}">
                <a16:creationId xmlns:a16="http://schemas.microsoft.com/office/drawing/2014/main" id="{B9EEB7EC-F1C0-987A-7343-967BD83D77DA}"/>
              </a:ext>
            </a:extLst>
          </p:cNvPr>
          <p:cNvSpPr>
            <a:spLocks noGrp="1"/>
          </p:cNvSpPr>
          <p:nvPr>
            <p:ph idx="1"/>
          </p:nvPr>
        </p:nvSpPr>
        <p:spPr>
          <a:xfrm>
            <a:off x="513347" y="5855368"/>
            <a:ext cx="9192127" cy="764228"/>
          </a:xfrm>
        </p:spPr>
        <p:txBody>
          <a:bodyPr>
            <a:normAutofit/>
          </a:bodyPr>
          <a:lstStyle/>
          <a:p>
            <a:pPr marL="0" indent="0" algn="l">
              <a:buNone/>
            </a:pPr>
            <a:endParaRPr lang="en-US" sz="1400" b="0" i="0" u="none" strike="noStrike" baseline="0" dirty="0">
              <a:solidFill>
                <a:srgbClr val="000000"/>
              </a:solidFill>
              <a:latin typeface="+mj-lt"/>
            </a:endParaRPr>
          </a:p>
          <a:p>
            <a:pPr marL="0" indent="0">
              <a:buNone/>
            </a:pPr>
            <a:r>
              <a:rPr lang="en-US" sz="1400" b="1" i="1" u="none" strike="noStrike" baseline="0" dirty="0">
                <a:solidFill>
                  <a:schemeClr val="accent2">
                    <a:lumMod val="75000"/>
                  </a:schemeClr>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https://docs.google.com/spreadsheets/d/1-LSXJbA_3M20n76y-FK0YLd1fml1uzJsoAkSWr2bz0A/edit#gid=0</a:t>
            </a:r>
            <a:endParaRPr lang="en-US" sz="1400" b="1" i="1" dirty="0">
              <a:solidFill>
                <a:schemeClr val="accent2">
                  <a:lumMod val="75000"/>
                </a:schemeClr>
              </a:solidFill>
              <a:latin typeface="+mj-lt"/>
              <a:cs typeface="Arial" panose="020B0604020202020204" pitchFamily="34" charset="0"/>
            </a:endParaRPr>
          </a:p>
        </p:txBody>
      </p:sp>
      <p:pic>
        <p:nvPicPr>
          <p:cNvPr id="8" name="Picture 7">
            <a:extLst>
              <a:ext uri="{FF2B5EF4-FFF2-40B4-BE49-F238E27FC236}">
                <a16:creationId xmlns:a16="http://schemas.microsoft.com/office/drawing/2014/main" id="{33578982-114E-F968-A008-05369E53D5E5}"/>
              </a:ext>
            </a:extLst>
          </p:cNvPr>
          <p:cNvPicPr>
            <a:picLocks noChangeAspect="1"/>
          </p:cNvPicPr>
          <p:nvPr/>
        </p:nvPicPr>
        <p:blipFill rotWithShape="1">
          <a:blip r:embed="rId3"/>
          <a:srcRect t="15511" r="1458"/>
          <a:stretch/>
        </p:blipFill>
        <p:spPr>
          <a:xfrm>
            <a:off x="575733" y="1114926"/>
            <a:ext cx="10145205" cy="4892856"/>
          </a:xfrm>
          <a:prstGeom prst="rect">
            <a:avLst/>
          </a:prstGeom>
        </p:spPr>
      </p:pic>
    </p:spTree>
    <p:extLst>
      <p:ext uri="{BB962C8B-B14F-4D97-AF65-F5344CB8AC3E}">
        <p14:creationId xmlns:p14="http://schemas.microsoft.com/office/powerpoint/2010/main" val="221805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80F8-259B-E3B5-C8A7-731C9FCC8801}"/>
              </a:ext>
            </a:extLst>
          </p:cNvPr>
          <p:cNvSpPr>
            <a:spLocks noGrp="1"/>
          </p:cNvSpPr>
          <p:nvPr>
            <p:ph type="title"/>
          </p:nvPr>
        </p:nvSpPr>
        <p:spPr>
          <a:xfrm>
            <a:off x="496111" y="232611"/>
            <a:ext cx="8777891" cy="681789"/>
          </a:xfrm>
        </p:spPr>
        <p:txBody>
          <a:bodyPr>
            <a:normAutofit fontScale="90000"/>
          </a:bodyPr>
          <a:lstStyle/>
          <a:p>
            <a:r>
              <a:rPr lang="en-US" sz="4000" b="1" dirty="0">
                <a:solidFill>
                  <a:schemeClr val="accent1">
                    <a:lumMod val="50000"/>
                  </a:schemeClr>
                </a:solidFill>
                <a:latin typeface="Arial" panose="020B0604020202020204" pitchFamily="34" charset="0"/>
                <a:cs typeface="Arial" panose="020B0604020202020204" pitchFamily="34" charset="0"/>
              </a:rPr>
              <a:t>New EPA PFAS Analytic Tools</a:t>
            </a:r>
          </a:p>
        </p:txBody>
      </p:sp>
      <p:sp>
        <p:nvSpPr>
          <p:cNvPr id="3" name="Content Placeholder 2">
            <a:extLst>
              <a:ext uri="{FF2B5EF4-FFF2-40B4-BE49-F238E27FC236}">
                <a16:creationId xmlns:a16="http://schemas.microsoft.com/office/drawing/2014/main" id="{B42A1F90-1A8E-326C-8B65-99B439B2B64A}"/>
              </a:ext>
            </a:extLst>
          </p:cNvPr>
          <p:cNvSpPr>
            <a:spLocks noGrp="1"/>
          </p:cNvSpPr>
          <p:nvPr>
            <p:ph idx="1"/>
          </p:nvPr>
        </p:nvSpPr>
        <p:spPr>
          <a:xfrm>
            <a:off x="352736" y="6062777"/>
            <a:ext cx="8921266" cy="362085"/>
          </a:xfrm>
        </p:spPr>
        <p:txBody>
          <a:bodyPr>
            <a:noAutofit/>
          </a:bodyPr>
          <a:lstStyle/>
          <a:p>
            <a:pPr marL="0" indent="0">
              <a:buNone/>
            </a:pPr>
            <a:r>
              <a:rPr lang="en-US" sz="2000" b="1" dirty="0">
                <a:solidFill>
                  <a:schemeClr val="accent1">
                    <a:lumMod val="50000"/>
                  </a:schemeClr>
                </a:solidFill>
                <a:hlinkClick r:id="rId2">
                  <a:extLst>
                    <a:ext uri="{A12FA001-AC4F-418D-AE19-62706E023703}">
                      <ahyp:hlinkClr xmlns:ahyp="http://schemas.microsoft.com/office/drawing/2018/hyperlinkcolor" val="tx"/>
                    </a:ext>
                  </a:extLst>
                </a:hlinkClick>
              </a:rPr>
              <a:t>https://awsedap.epa.gov/public/extensions/PFAS_Tools/PFAS_Tools.html</a:t>
            </a:r>
            <a:endParaRPr lang="en-US" sz="2000" b="1" dirty="0">
              <a:solidFill>
                <a:schemeClr val="accent1">
                  <a:lumMod val="50000"/>
                </a:schemeClr>
              </a:solidFill>
            </a:endParaRPr>
          </a:p>
        </p:txBody>
      </p:sp>
      <p:pic>
        <p:nvPicPr>
          <p:cNvPr id="6" name="Picture 5">
            <a:extLst>
              <a:ext uri="{FF2B5EF4-FFF2-40B4-BE49-F238E27FC236}">
                <a16:creationId xmlns:a16="http://schemas.microsoft.com/office/drawing/2014/main" id="{2B36035E-E71A-55AD-925D-DD13B1E5DCA2}"/>
              </a:ext>
            </a:extLst>
          </p:cNvPr>
          <p:cNvPicPr>
            <a:picLocks noChangeAspect="1"/>
          </p:cNvPicPr>
          <p:nvPr/>
        </p:nvPicPr>
        <p:blipFill rotWithShape="1">
          <a:blip r:embed="rId3"/>
          <a:srcRect l="17084" t="27294" r="694" b="8642"/>
          <a:stretch/>
        </p:blipFill>
        <p:spPr>
          <a:xfrm>
            <a:off x="496111" y="914400"/>
            <a:ext cx="11310134" cy="4957011"/>
          </a:xfrm>
          <a:prstGeom prst="rect">
            <a:avLst/>
          </a:prstGeom>
        </p:spPr>
      </p:pic>
    </p:spTree>
    <p:extLst>
      <p:ext uri="{BB962C8B-B14F-4D97-AF65-F5344CB8AC3E}">
        <p14:creationId xmlns:p14="http://schemas.microsoft.com/office/powerpoint/2010/main" val="363754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89E2-B21D-BF25-E873-9808E322C5FE}"/>
              </a:ext>
            </a:extLst>
          </p:cNvPr>
          <p:cNvSpPr>
            <a:spLocks noGrp="1"/>
          </p:cNvSpPr>
          <p:nvPr>
            <p:ph type="title"/>
          </p:nvPr>
        </p:nvSpPr>
        <p:spPr>
          <a:xfrm>
            <a:off x="5394960" y="497306"/>
            <a:ext cx="4568190" cy="986590"/>
          </a:xfrm>
        </p:spPr>
        <p:txBody>
          <a:bodyPr>
            <a:normAutofit/>
          </a:bodyPr>
          <a:lstStyle/>
          <a:p>
            <a:pPr>
              <a:lnSpc>
                <a:spcPct val="90000"/>
              </a:lnSpc>
            </a:pPr>
            <a:r>
              <a:rPr lang="en-US" sz="3200" b="1" dirty="0">
                <a:solidFill>
                  <a:schemeClr val="accent1">
                    <a:lumMod val="50000"/>
                  </a:schemeClr>
                </a:solidFill>
                <a:latin typeface="Arial" panose="020B0604020202020204" pitchFamily="34" charset="0"/>
                <a:cs typeface="Arial" panose="020B0604020202020204" pitchFamily="34" charset="0"/>
              </a:rPr>
              <a:t>PFAS Contaminated </a:t>
            </a:r>
            <a:br>
              <a:rPr lang="en-US" sz="3200" b="1" dirty="0">
                <a:solidFill>
                  <a:schemeClr val="accent1">
                    <a:lumMod val="50000"/>
                  </a:schemeClr>
                </a:solidFill>
                <a:latin typeface="Arial" panose="020B0604020202020204" pitchFamily="34" charset="0"/>
                <a:cs typeface="Arial" panose="020B0604020202020204" pitchFamily="34" charset="0"/>
              </a:rPr>
            </a:br>
            <a:r>
              <a:rPr lang="en-US" sz="3200" b="1" dirty="0">
                <a:solidFill>
                  <a:schemeClr val="accent1">
                    <a:lumMod val="50000"/>
                  </a:schemeClr>
                </a:solidFill>
                <a:latin typeface="Arial" panose="020B0604020202020204" pitchFamily="34" charset="0"/>
                <a:cs typeface="Arial" panose="020B0604020202020204" pitchFamily="34" charset="0"/>
              </a:rPr>
              <a:t>Sites in Vermont</a:t>
            </a:r>
          </a:p>
        </p:txBody>
      </p:sp>
      <p:sp>
        <p:nvSpPr>
          <p:cNvPr id="3" name="Content Placeholder 2">
            <a:extLst>
              <a:ext uri="{FF2B5EF4-FFF2-40B4-BE49-F238E27FC236}">
                <a16:creationId xmlns:a16="http://schemas.microsoft.com/office/drawing/2014/main" id="{D1EB77F7-DEE7-89FA-F1BF-8296994D534C}"/>
              </a:ext>
            </a:extLst>
          </p:cNvPr>
          <p:cNvSpPr>
            <a:spLocks noGrp="1"/>
          </p:cNvSpPr>
          <p:nvPr>
            <p:ph idx="1"/>
          </p:nvPr>
        </p:nvSpPr>
        <p:spPr>
          <a:xfrm>
            <a:off x="5394960" y="1483896"/>
            <a:ext cx="5473858" cy="5219518"/>
          </a:xfrm>
        </p:spPr>
        <p:txBody>
          <a:bodyPr>
            <a:noAutofit/>
          </a:bodyPr>
          <a:lstStyle/>
          <a:p>
            <a:pPr marL="0" indent="0">
              <a:spcBef>
                <a:spcPts val="0"/>
              </a:spcBef>
              <a:buNone/>
            </a:pPr>
            <a:r>
              <a:rPr lang="en-US" b="1" dirty="0">
                <a:latin typeface="Arial" panose="020B0604020202020204" pitchFamily="34" charset="0"/>
                <a:cs typeface="Arial" panose="020B0604020202020204" pitchFamily="34" charset="0"/>
              </a:rPr>
              <a:t>Keep in mind that the numbers are evolving as information is gathered. Inactive sites not included, but legacy PFAS are still likely at the site.</a:t>
            </a:r>
            <a:endParaRPr lang="en-US" b="1" i="1" dirty="0">
              <a:latin typeface="Arial" panose="020B0604020202020204" pitchFamily="34" charset="0"/>
              <a:cs typeface="Arial" panose="020B0604020202020204" pitchFamily="34" charset="0"/>
            </a:endParaRPr>
          </a:p>
          <a:p>
            <a:pPr>
              <a:spcBef>
                <a:spcPts val="0"/>
              </a:spcBef>
            </a:pPr>
            <a:endParaRPr lang="en-US" b="1" i="1" dirty="0">
              <a:latin typeface="Arial" panose="020B0604020202020204" pitchFamily="34" charset="0"/>
              <a:cs typeface="Arial" panose="020B0604020202020204" pitchFamily="34" charset="0"/>
            </a:endParaRPr>
          </a:p>
          <a:p>
            <a:pPr>
              <a:spcBef>
                <a:spcPts val="0"/>
              </a:spcBef>
            </a:pPr>
            <a:r>
              <a:rPr lang="en-US" b="1" i="1" dirty="0">
                <a:latin typeface="Arial" panose="020B0604020202020204" pitchFamily="34" charset="0"/>
                <a:cs typeface="Arial" panose="020B0604020202020204" pitchFamily="34" charset="0"/>
              </a:rPr>
              <a:t>60 Public Drinking Water Systems</a:t>
            </a:r>
          </a:p>
          <a:p>
            <a:pPr>
              <a:spcBef>
                <a:spcPts val="0"/>
              </a:spcBef>
            </a:pPr>
            <a:r>
              <a:rPr lang="en-US" b="1" i="1" dirty="0">
                <a:latin typeface="Arial" panose="020B0604020202020204" pitchFamily="34" charset="0"/>
                <a:cs typeface="Arial" panose="020B0604020202020204" pitchFamily="34" charset="0"/>
              </a:rPr>
              <a:t>8 to 14 Superfund Sites </a:t>
            </a:r>
          </a:p>
          <a:p>
            <a:pPr>
              <a:spcBef>
                <a:spcPts val="0"/>
              </a:spcBef>
            </a:pPr>
            <a:r>
              <a:rPr lang="en-US" b="1" i="1" dirty="0">
                <a:latin typeface="Arial" panose="020B0604020202020204" pitchFamily="34" charset="0"/>
                <a:cs typeface="Arial" panose="020B0604020202020204" pitchFamily="34" charset="0"/>
              </a:rPr>
              <a:t>5 Military Sites</a:t>
            </a:r>
          </a:p>
          <a:p>
            <a:pPr>
              <a:spcBef>
                <a:spcPts val="0"/>
              </a:spcBef>
            </a:pPr>
            <a:r>
              <a:rPr lang="en-US" b="1" i="1" dirty="0">
                <a:latin typeface="Arial" panose="020B0604020202020204" pitchFamily="34" charset="0"/>
                <a:cs typeface="Arial" panose="020B0604020202020204" pitchFamily="34" charset="0"/>
              </a:rPr>
              <a:t>5 Airports</a:t>
            </a:r>
          </a:p>
          <a:p>
            <a:pPr>
              <a:spcBef>
                <a:spcPts val="0"/>
              </a:spcBef>
            </a:pPr>
            <a:r>
              <a:rPr lang="en-US" b="1" i="1" dirty="0">
                <a:latin typeface="Arial" panose="020B0604020202020204" pitchFamily="34" charset="0"/>
                <a:cs typeface="Arial" panose="020B0604020202020204" pitchFamily="34" charset="0"/>
              </a:rPr>
              <a:t>5 Fire Protection or Fire Training Sites (likely more)</a:t>
            </a:r>
          </a:p>
          <a:p>
            <a:pPr>
              <a:spcBef>
                <a:spcPts val="0"/>
              </a:spcBef>
            </a:pPr>
            <a:r>
              <a:rPr lang="en-US" b="1" i="1" dirty="0">
                <a:latin typeface="Arial" panose="020B0604020202020204" pitchFamily="34" charset="0"/>
                <a:cs typeface="Arial" panose="020B0604020202020204" pitchFamily="34" charset="0"/>
              </a:rPr>
              <a:t>173 Active Industry Sites </a:t>
            </a:r>
          </a:p>
          <a:p>
            <a:pPr>
              <a:spcBef>
                <a:spcPts val="0"/>
              </a:spcBef>
            </a:pPr>
            <a:r>
              <a:rPr lang="en-US" b="1" i="1" dirty="0">
                <a:latin typeface="Arial" panose="020B0604020202020204" pitchFamily="34" charset="0"/>
                <a:cs typeface="Arial" panose="020B0604020202020204" pitchFamily="34" charset="0"/>
              </a:rPr>
              <a:t>7+ Wastewater Treatment Plants (103)</a:t>
            </a:r>
          </a:p>
          <a:p>
            <a:pPr>
              <a:spcBef>
                <a:spcPts val="0"/>
              </a:spcBef>
            </a:pPr>
            <a:r>
              <a:rPr lang="en-US" b="1" i="1" dirty="0">
                <a:latin typeface="Arial" panose="020B0604020202020204" pitchFamily="34" charset="0"/>
                <a:cs typeface="Arial" panose="020B0604020202020204" pitchFamily="34" charset="0"/>
              </a:rPr>
              <a:t>36 Landfills</a:t>
            </a:r>
          </a:p>
          <a:p>
            <a:pPr>
              <a:spcBef>
                <a:spcPts val="0"/>
              </a:spcBef>
            </a:pPr>
            <a:r>
              <a:rPr lang="en-US" b="1" i="1" dirty="0">
                <a:latin typeface="Arial" panose="020B0604020202020204" pitchFamily="34" charset="0"/>
                <a:cs typeface="Arial" panose="020B0604020202020204" pitchFamily="34" charset="0"/>
              </a:rPr>
              <a:t>0 Reported Spills</a:t>
            </a:r>
          </a:p>
          <a:p>
            <a:pPr marL="0" indent="0">
              <a:spcBef>
                <a:spcPts val="0"/>
              </a:spcBef>
              <a:buNone/>
            </a:pPr>
            <a:endParaRPr lang="en-US" b="1" i="1" dirty="0">
              <a:latin typeface="Arial" panose="020B0604020202020204" pitchFamily="34" charset="0"/>
              <a:cs typeface="Arial" panose="020B0604020202020204" pitchFamily="34" charset="0"/>
            </a:endParaRPr>
          </a:p>
          <a:p>
            <a:pPr marL="0" indent="0">
              <a:spcBef>
                <a:spcPts val="0"/>
              </a:spcBef>
              <a:buNone/>
            </a:pPr>
            <a:r>
              <a:rPr lang="en-US" b="1" dirty="0">
                <a:latin typeface="Arial" panose="020B0604020202020204" pitchFamily="34" charset="0"/>
                <a:cs typeface="Arial" panose="020B0604020202020204" pitchFamily="34" charset="0"/>
              </a:rPr>
              <a:t>Where are the highest known PFAS levels in Vermont; check out military sites, airports, and superfund sites.</a:t>
            </a:r>
          </a:p>
          <a:p>
            <a:pPr marL="0" indent="0">
              <a:spcBef>
                <a:spcPts val="0"/>
              </a:spcBef>
              <a:buNone/>
            </a:pPr>
            <a:endParaRPr lang="en-US" sz="1600" b="1" dirty="0">
              <a:highlight>
                <a:srgbClr val="FFFF00"/>
              </a:highlight>
              <a:latin typeface="Arial" panose="020B0604020202020204" pitchFamily="34" charset="0"/>
              <a:cs typeface="Arial" panose="020B0604020202020204" pitchFamily="34" charset="0"/>
            </a:endParaRPr>
          </a:p>
          <a:p>
            <a:pPr marL="0" indent="0">
              <a:spcBef>
                <a:spcPts val="0"/>
              </a:spcBef>
              <a:buNone/>
            </a:pPr>
            <a:endParaRPr lang="en-US" sz="1600" dirty="0">
              <a:latin typeface="Arial" panose="020B0604020202020204" pitchFamily="34" charset="0"/>
              <a:cs typeface="Arial" panose="020B0604020202020204" pitchFamily="34" charset="0"/>
            </a:endParaRPr>
          </a:p>
        </p:txBody>
      </p:sp>
      <p:pic>
        <p:nvPicPr>
          <p:cNvPr id="5" name="Picture 4" descr="A picture containing sky, outdoor, fire, smoke&#10;&#10;Description automatically generated">
            <a:extLst>
              <a:ext uri="{FF2B5EF4-FFF2-40B4-BE49-F238E27FC236}">
                <a16:creationId xmlns:a16="http://schemas.microsoft.com/office/drawing/2014/main" id="{E45D82C2-751F-44AD-7163-235755CFF8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26" r="2566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2651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A3D2-FD75-86EB-6ED5-BDFFB0D927B5}"/>
              </a:ext>
            </a:extLst>
          </p:cNvPr>
          <p:cNvSpPr>
            <a:spLocks noGrp="1"/>
          </p:cNvSpPr>
          <p:nvPr>
            <p:ph type="title"/>
          </p:nvPr>
        </p:nvSpPr>
        <p:spPr>
          <a:xfrm>
            <a:off x="2790826" y="542925"/>
            <a:ext cx="6483176" cy="1387475"/>
          </a:xfrm>
        </p:spPr>
        <p:txBody>
          <a:bodyPr>
            <a:norm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What laws in my state protect me from PFAS?</a:t>
            </a:r>
          </a:p>
        </p:txBody>
      </p:sp>
      <p:sp>
        <p:nvSpPr>
          <p:cNvPr id="3" name="Content Placeholder 2">
            <a:extLst>
              <a:ext uri="{FF2B5EF4-FFF2-40B4-BE49-F238E27FC236}">
                <a16:creationId xmlns:a16="http://schemas.microsoft.com/office/drawing/2014/main" id="{CFF4BFCE-FDF3-8F06-EC20-F0EDE34B0B39}"/>
              </a:ext>
            </a:extLst>
          </p:cNvPr>
          <p:cNvSpPr>
            <a:spLocks noGrp="1"/>
          </p:cNvSpPr>
          <p:nvPr>
            <p:ph idx="1"/>
          </p:nvPr>
        </p:nvSpPr>
        <p:spPr>
          <a:xfrm>
            <a:off x="677334" y="2061411"/>
            <a:ext cx="8596668" cy="4379494"/>
          </a:xfrm>
        </p:spPr>
        <p:txBody>
          <a:bodyPr>
            <a:noAutofit/>
          </a:bodyPr>
          <a:lstStyle/>
          <a:p>
            <a:pPr marL="0" indent="0" rtl="0">
              <a:buNone/>
            </a:pPr>
            <a:r>
              <a:rPr lang="en-US" sz="2000" dirty="0"/>
              <a:t>Despite its small size, Vermont has been a leader in taking action to protect its citizens from exposure to toxic chemicals. In 2021, Vermont went above and beyond by adopting a nation-leading bill that restricts the sale of certain consumer products that contain toxic chemicals known as PFAS. Vermont was one of the first states in the nation to adopt drinking water standards for certain PFAS chemicals and to list these PFAS chemicals as hazardous waste.</a:t>
            </a:r>
          </a:p>
          <a:p>
            <a:pPr marL="0" indent="0">
              <a:spcBef>
                <a:spcPts val="0"/>
              </a:spcBef>
              <a:buNone/>
            </a:pPr>
            <a:endParaRPr lang="en-US" sz="2000" b="1"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spcBef>
                <a:spcPts val="0"/>
              </a:spcBef>
              <a:buNone/>
            </a:pPr>
            <a:r>
              <a:rPr lang="en-US" sz="2400" b="1" i="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www.saferstates.org</a:t>
            </a:r>
            <a:endParaRPr lang="en-US" sz="2400" b="1" i="1" dirty="0">
              <a:solidFill>
                <a:schemeClr val="accent1">
                  <a:lumMod val="50000"/>
                </a:schemeClr>
              </a:solidFill>
              <a:latin typeface="Arial" panose="020B0604020202020204" pitchFamily="34" charset="0"/>
              <a:cs typeface="Arial" panose="020B0604020202020204" pitchFamily="34" charset="0"/>
            </a:endParaRPr>
          </a:p>
          <a:p>
            <a:pPr>
              <a:spcBef>
                <a:spcPts val="0"/>
              </a:spcBef>
            </a:pPr>
            <a:endParaRPr lang="en-US" sz="2400" b="1" dirty="0">
              <a:solidFill>
                <a:schemeClr val="tx1"/>
              </a:solidFill>
              <a:latin typeface="Arial" panose="020B0604020202020204" pitchFamily="34" charset="0"/>
              <a:cs typeface="Arial" panose="020B0604020202020204" pitchFamily="34" charset="0"/>
            </a:endParaRPr>
          </a:p>
          <a:p>
            <a:pPr>
              <a:spcBef>
                <a:spcPts val="0"/>
              </a:spcBef>
            </a:pPr>
            <a:r>
              <a:rPr lang="en-US" sz="2400" b="1" dirty="0">
                <a:solidFill>
                  <a:schemeClr val="tx1"/>
                </a:solidFill>
                <a:latin typeface="Arial" panose="020B0604020202020204" pitchFamily="34" charset="0"/>
                <a:cs typeface="Arial" panose="020B0604020202020204" pitchFamily="34" charset="0"/>
              </a:rPr>
              <a:t>7 Current Policies being considered </a:t>
            </a:r>
          </a:p>
          <a:p>
            <a:pPr>
              <a:spcBef>
                <a:spcPts val="0"/>
              </a:spcBef>
            </a:pPr>
            <a:r>
              <a:rPr lang="en-US" sz="2400" b="1" dirty="0">
                <a:solidFill>
                  <a:schemeClr val="tx1"/>
                </a:solidFill>
                <a:latin typeface="Arial" panose="020B0604020202020204" pitchFamily="34" charset="0"/>
                <a:cs typeface="Arial" panose="020B0604020202020204" pitchFamily="34" charset="0"/>
              </a:rPr>
              <a:t>22 Adopted Policies</a:t>
            </a:r>
            <a:endParaRPr lang="en-US" sz="2400" b="1"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spcBef>
                <a:spcPts val="0"/>
              </a:spcBef>
              <a:buNone/>
            </a:pPr>
            <a:endParaRPr lang="en-US"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descr="A picture containing plant&#10;&#10;Description automatically generated">
            <a:extLst>
              <a:ext uri="{FF2B5EF4-FFF2-40B4-BE49-F238E27FC236}">
                <a16:creationId xmlns:a16="http://schemas.microsoft.com/office/drawing/2014/main" id="{05E44C4F-5BE9-8147-F50A-E30C13EFE4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983" r="23119" b="2336"/>
          <a:stretch/>
        </p:blipFill>
        <p:spPr>
          <a:xfrm>
            <a:off x="677334" y="609600"/>
            <a:ext cx="2113492" cy="1202502"/>
          </a:xfrm>
          <a:prstGeom prst="rect">
            <a:avLst/>
          </a:prstGeom>
        </p:spPr>
      </p:pic>
    </p:spTree>
    <p:extLst>
      <p:ext uri="{BB962C8B-B14F-4D97-AF65-F5344CB8AC3E}">
        <p14:creationId xmlns:p14="http://schemas.microsoft.com/office/powerpoint/2010/main" val="279169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7655-4122-8EF9-6D16-638DBE4374DE}"/>
              </a:ext>
            </a:extLst>
          </p:cNvPr>
          <p:cNvSpPr>
            <a:spLocks noGrp="1"/>
          </p:cNvSpPr>
          <p:nvPr>
            <p:ph type="title"/>
          </p:nvPr>
        </p:nvSpPr>
        <p:spPr>
          <a:xfrm>
            <a:off x="4304949" y="623470"/>
            <a:ext cx="5027893" cy="1212022"/>
          </a:xfrm>
        </p:spPr>
        <p:txBody>
          <a:bodyPr>
            <a:no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How can I reduce my risk from PFAS?</a:t>
            </a:r>
          </a:p>
        </p:txBody>
      </p:sp>
      <p:sp>
        <p:nvSpPr>
          <p:cNvPr id="3" name="Content Placeholder 2">
            <a:extLst>
              <a:ext uri="{FF2B5EF4-FFF2-40B4-BE49-F238E27FC236}">
                <a16:creationId xmlns:a16="http://schemas.microsoft.com/office/drawing/2014/main" id="{DCA4A9E0-3554-134A-AEA7-68ECE43E7970}"/>
              </a:ext>
            </a:extLst>
          </p:cNvPr>
          <p:cNvSpPr>
            <a:spLocks noGrp="1"/>
          </p:cNvSpPr>
          <p:nvPr>
            <p:ph idx="1"/>
          </p:nvPr>
        </p:nvSpPr>
        <p:spPr>
          <a:xfrm>
            <a:off x="318051" y="2166731"/>
            <a:ext cx="10187609" cy="4513275"/>
          </a:xfrm>
        </p:spPr>
        <p:txBody>
          <a:bodyPr>
            <a:noAutofit/>
          </a:bodyPr>
          <a:lstStyle/>
          <a:p>
            <a:pPr marL="0" indent="0">
              <a:spcBef>
                <a:spcPts val="0"/>
              </a:spcBef>
              <a:buNone/>
            </a:pPr>
            <a:r>
              <a:rPr lang="en-US" b="1" dirty="0">
                <a:effectLst/>
                <a:latin typeface="Arial" panose="020B0604020202020204" pitchFamily="34" charset="0"/>
                <a:ea typeface="Times New Roman" panose="02020603050405020304" pitchFamily="18" charset="0"/>
                <a:cs typeface="Arial" panose="020B0604020202020204" pitchFamily="34" charset="0"/>
              </a:rPr>
              <a:t>                                                             Guidance on limiting PFAS exposure from the PFAS </a:t>
            </a:r>
          </a:p>
          <a:p>
            <a:pPr marL="0" indent="0">
              <a:spcBef>
                <a:spcPts val="0"/>
              </a:spcBef>
              <a:buNone/>
            </a:pP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Exchange: </a:t>
            </a:r>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https://pfas-exchange.org/resources/how-to-                                          	</a:t>
            </a:r>
            <a:r>
              <a:rPr lang="en-US" b="1"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reduce-your-exposure-to-pfas/</a:t>
            </a:r>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PFAS Free Products: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https://pfascentral.org/pfas-free-products/</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EWG: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https://www.ewg.org/withoutintentionallyaddedpfaspfc</a:t>
            </a:r>
            <a:r>
              <a:rPr lang="en-US" b="1" u="none" strike="noStrike"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Silent Spring smartphone app:</a:t>
            </a:r>
            <a:r>
              <a:rPr lang="en-US"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https://silentspring.org/detox-me-app-tips-healthier-living</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Cleaning Supplies: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https://www.ewg.org/guides/cleaners/content/methodology/</a:t>
            </a:r>
            <a: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Home Guides:</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https://www.ewg.org/healthyhomeguide/</a:t>
            </a:r>
            <a: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Office Depot--Greener Office: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https://www.officedepot.com/cm/marketing/greener-office</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Supplies:</a:t>
            </a:r>
            <a:r>
              <a:rPr lang="en-US"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https://www.greenbuildingsupply.com/</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Staples: </a:t>
            </a:r>
            <a:r>
              <a:rPr lang="en-US" dirty="0">
                <a:effectLst/>
                <a:latin typeface="Arial" panose="020B0604020202020204" pitchFamily="34" charset="0"/>
                <a:ea typeface="Calibri" panose="020F0502020204030204" pitchFamily="34" charset="0"/>
                <a:cs typeface="Arial" panose="020B0604020202020204" pitchFamily="34" charset="0"/>
              </a:rPr>
              <a:t>Eco-id program</a:t>
            </a:r>
            <a:endParaRPr lang="en-US"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Amazon:</a:t>
            </a:r>
            <a:r>
              <a:rPr lang="en-US" dirty="0">
                <a:effectLst/>
                <a:latin typeface="Arial" panose="020B0604020202020204" pitchFamily="34" charset="0"/>
                <a:ea typeface="Calibri" panose="020F0502020204030204" pitchFamily="34" charset="0"/>
                <a:cs typeface="Arial" panose="020B0604020202020204" pitchFamily="34" charset="0"/>
              </a:rPr>
              <a:t>  Shop PFAS free</a:t>
            </a:r>
          </a:p>
          <a:p>
            <a:pPr>
              <a:spcBef>
                <a:spcPts val="0"/>
              </a:spcBef>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Green Screen:</a:t>
            </a:r>
            <a:r>
              <a:rPr lang="en-US" dirty="0">
                <a:effectLst/>
                <a:latin typeface="Arial" panose="020B0604020202020204" pitchFamily="34" charset="0"/>
                <a:ea typeface="Calibri" panose="020F0502020204030204" pitchFamily="34" charset="0"/>
                <a:cs typeface="Arial" panose="020B0604020202020204" pitchFamily="34" charset="0"/>
              </a:rPr>
              <a:t> Check the list of GreenScreen Certified products: </a:t>
            </a:r>
            <a:r>
              <a:rPr lang="en-US" b="1" i="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https://www.greenscreenchemicals.org/certified/products</a:t>
            </a:r>
            <a:r>
              <a:rPr lang="en-US" b="1"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ts val="1600"/>
              </a:lnSpc>
              <a:spcBef>
                <a:spcPts val="0"/>
              </a:spcBef>
              <a:spcAft>
                <a:spcPts val="0"/>
              </a:spcAft>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pic>
        <p:nvPicPr>
          <p:cNvPr id="5" name="Picture 4" descr="A green street sign&#10;&#10;Description automatically generated with medium confidence">
            <a:extLst>
              <a:ext uri="{FF2B5EF4-FFF2-40B4-BE49-F238E27FC236}">
                <a16:creationId xmlns:a16="http://schemas.microsoft.com/office/drawing/2014/main" id="{0DCC3E68-D23F-5DF3-3008-AB371321CD0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17442" y="623470"/>
            <a:ext cx="3641765" cy="2427843"/>
          </a:xfrm>
          <a:prstGeom prst="rect">
            <a:avLst/>
          </a:prstGeom>
        </p:spPr>
      </p:pic>
      <p:sp>
        <p:nvSpPr>
          <p:cNvPr id="6" name="TextBox 5">
            <a:extLst>
              <a:ext uri="{FF2B5EF4-FFF2-40B4-BE49-F238E27FC236}">
                <a16:creationId xmlns:a16="http://schemas.microsoft.com/office/drawing/2014/main" id="{0ADD9F09-A9EB-7026-F336-5B4E99C1F533}"/>
              </a:ext>
            </a:extLst>
          </p:cNvPr>
          <p:cNvSpPr txBox="1"/>
          <p:nvPr/>
        </p:nvSpPr>
        <p:spPr>
          <a:xfrm>
            <a:off x="7603434" y="7007242"/>
            <a:ext cx="3636065" cy="230832"/>
          </a:xfrm>
          <a:prstGeom prst="rect">
            <a:avLst/>
          </a:prstGeom>
          <a:noFill/>
        </p:spPr>
        <p:txBody>
          <a:bodyPr wrap="square" rtlCol="0">
            <a:spAutoFit/>
          </a:bodyPr>
          <a:lstStyle/>
          <a:p>
            <a:r>
              <a:rPr lang="en-US" sz="900" dirty="0">
                <a:hlinkClick r:id="rId11" tooltip="https://www.picserver.org/highway-signs2/r/risk-management.html"/>
              </a:rPr>
              <a:t>This Photo</a:t>
            </a:r>
            <a:r>
              <a:rPr lang="en-US" sz="900" dirty="0"/>
              <a:t> by Unknown Author is licensed under </a:t>
            </a:r>
            <a:r>
              <a:rPr lang="en-US" sz="900" dirty="0">
                <a:hlinkClick r:id="rId12" tooltip="https://creativecommons.org/licenses/by-sa/3.0/"/>
              </a:rPr>
              <a:t>CC BY-SA</a:t>
            </a:r>
            <a:endParaRPr lang="en-US" sz="900" dirty="0"/>
          </a:p>
        </p:txBody>
      </p:sp>
    </p:spTree>
    <p:extLst>
      <p:ext uri="{BB962C8B-B14F-4D97-AF65-F5344CB8AC3E}">
        <p14:creationId xmlns:p14="http://schemas.microsoft.com/office/powerpoint/2010/main" val="176839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77E1008E-1D4A-18ED-1E4E-550BDE9578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3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90E9955-0084-9D95-3DF8-BA9B019E30D6}"/>
              </a:ext>
            </a:extLst>
          </p:cNvPr>
          <p:cNvSpPr>
            <a:spLocks noGrp="1"/>
          </p:cNvSpPr>
          <p:nvPr>
            <p:ph type="title"/>
          </p:nvPr>
        </p:nvSpPr>
        <p:spPr>
          <a:xfrm>
            <a:off x="536713" y="485776"/>
            <a:ext cx="3991743" cy="1276350"/>
          </a:xfrm>
        </p:spPr>
        <p:txBody>
          <a:bodyPr>
            <a:noAutofit/>
          </a:bodyPr>
          <a:lstStyle/>
          <a:p>
            <a:r>
              <a:rPr lang="en-US" b="1" dirty="0">
                <a:solidFill>
                  <a:schemeClr val="accent1">
                    <a:lumMod val="50000"/>
                  </a:schemeClr>
                </a:solidFill>
                <a:latin typeface="Arial" panose="020B0604020202020204" pitchFamily="34" charset="0"/>
                <a:cs typeface="Arial" panose="020B0604020202020204" pitchFamily="34" charset="0"/>
              </a:rPr>
              <a:t>What actions can I take on PFAS?</a:t>
            </a:r>
          </a:p>
        </p:txBody>
      </p:sp>
      <p:sp>
        <p:nvSpPr>
          <p:cNvPr id="3" name="Content Placeholder 2">
            <a:extLst>
              <a:ext uri="{FF2B5EF4-FFF2-40B4-BE49-F238E27FC236}">
                <a16:creationId xmlns:a16="http://schemas.microsoft.com/office/drawing/2014/main" id="{F3B6C7BD-4144-6521-AE2A-143A55E05183}"/>
              </a:ext>
            </a:extLst>
          </p:cNvPr>
          <p:cNvSpPr>
            <a:spLocks noGrp="1"/>
          </p:cNvSpPr>
          <p:nvPr>
            <p:ph idx="1"/>
          </p:nvPr>
        </p:nvSpPr>
        <p:spPr>
          <a:xfrm>
            <a:off x="536713" y="1895475"/>
            <a:ext cx="4492487" cy="4762470"/>
          </a:xfrm>
        </p:spPr>
        <p:txBody>
          <a:bodyPr>
            <a:noAutofit/>
          </a:bodyPr>
          <a:lstStyle/>
          <a:p>
            <a:pPr>
              <a:spcBef>
                <a:spcPts val="0"/>
              </a:spcBef>
            </a:pPr>
            <a:r>
              <a:rPr lang="en-US" sz="2100" dirty="0">
                <a:latin typeface="Arial" panose="020B0604020202020204" pitchFamily="34" charset="0"/>
                <a:cs typeface="Arial" panose="020B0604020202020204" pitchFamily="34" charset="0"/>
              </a:rPr>
              <a:t>Educate yourself about PFAS</a:t>
            </a:r>
          </a:p>
          <a:p>
            <a:pPr>
              <a:spcBef>
                <a:spcPts val="0"/>
              </a:spcBef>
            </a:pPr>
            <a:r>
              <a:rPr lang="en-US" sz="2100" dirty="0">
                <a:latin typeface="Arial" panose="020B0604020202020204" pitchFamily="34" charset="0"/>
                <a:cs typeface="Arial" panose="020B0604020202020204" pitchFamily="34" charset="0"/>
              </a:rPr>
              <a:t>Set up a Goggle Alert for PFAS </a:t>
            </a:r>
          </a:p>
          <a:p>
            <a:pPr>
              <a:spcBef>
                <a:spcPts val="0"/>
              </a:spcBef>
            </a:pPr>
            <a:r>
              <a:rPr lang="en-US" sz="2100" dirty="0">
                <a:latin typeface="Arial" panose="020B0604020202020204" pitchFamily="34" charset="0"/>
                <a:cs typeface="Arial" panose="020B0604020202020204" pitchFamily="34" charset="0"/>
              </a:rPr>
              <a:t>Don’t use products that have PFAS</a:t>
            </a:r>
          </a:p>
          <a:p>
            <a:pPr>
              <a:spcBef>
                <a:spcPts val="0"/>
              </a:spcBef>
            </a:pPr>
            <a:r>
              <a:rPr lang="en-US" sz="2100" dirty="0">
                <a:latin typeface="Arial" panose="020B0604020202020204" pitchFamily="34" charset="0"/>
                <a:cs typeface="Arial" panose="020B0604020202020204" pitchFamily="34" charset="0"/>
              </a:rPr>
              <a:t>Rebel against consumerism</a:t>
            </a:r>
          </a:p>
          <a:p>
            <a:pPr>
              <a:spcBef>
                <a:spcPts val="0"/>
              </a:spcBef>
            </a:pPr>
            <a:r>
              <a:rPr lang="en-US" sz="2100" dirty="0">
                <a:latin typeface="Arial" panose="020B0604020202020204" pitchFamily="34" charset="0"/>
                <a:cs typeface="Arial" panose="020B0604020202020204" pitchFamily="34" charset="0"/>
              </a:rPr>
              <a:t>Write to manufacturers who use PFAS in their products</a:t>
            </a:r>
          </a:p>
          <a:p>
            <a:pPr>
              <a:spcBef>
                <a:spcPts val="0"/>
              </a:spcBef>
            </a:pPr>
            <a:r>
              <a:rPr lang="en-US" sz="2100" dirty="0">
                <a:latin typeface="Arial" panose="020B0604020202020204" pitchFamily="34" charset="0"/>
                <a:cs typeface="Arial" panose="020B0604020202020204" pitchFamily="34" charset="0"/>
              </a:rPr>
              <a:t>Ask your school district and city to stop buying products with PFAS.</a:t>
            </a:r>
          </a:p>
          <a:p>
            <a:pPr>
              <a:spcBef>
                <a:spcPts val="0"/>
              </a:spcBef>
            </a:pPr>
            <a:r>
              <a:rPr lang="en-US" sz="2100" dirty="0">
                <a:latin typeface="Arial" panose="020B0604020202020204" pitchFamily="34" charset="0"/>
                <a:cs typeface="Arial" panose="020B0604020202020204" pitchFamily="34" charset="0"/>
              </a:rPr>
              <a:t>Advocate for legislation to ban PFAS at the state level.</a:t>
            </a:r>
          </a:p>
          <a:p>
            <a:pPr>
              <a:spcBef>
                <a:spcPts val="0"/>
              </a:spcBef>
            </a:pPr>
            <a:r>
              <a:rPr lang="en-US" sz="2100" dirty="0">
                <a:latin typeface="Arial" panose="020B0604020202020204" pitchFamily="34" charset="0"/>
                <a:cs typeface="Arial" panose="020B0604020202020204" pitchFamily="34" charset="0"/>
              </a:rPr>
              <a:t>Advocate for legislation to ban PFAS at the national level.</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73BBAC65-8A8D-84E2-B656-07668B4641F0}"/>
              </a:ext>
            </a:extLst>
          </p:cNvPr>
          <p:cNvSpPr txBox="1"/>
          <p:nvPr/>
        </p:nvSpPr>
        <p:spPr>
          <a:xfrm>
            <a:off x="9649317" y="6657945"/>
            <a:ext cx="254268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laoms.org/the-new-climate-activism/">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78628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AE8716-44AC-2E1A-7F7D-F7BD6AA1CA7D}"/>
              </a:ext>
            </a:extLst>
          </p:cNvPr>
          <p:cNvSpPr>
            <a:spLocks noGrp="1"/>
          </p:cNvSpPr>
          <p:nvPr>
            <p:ph type="title"/>
          </p:nvPr>
        </p:nvSpPr>
        <p:spPr>
          <a:xfrm>
            <a:off x="3754175" y="400455"/>
            <a:ext cx="5842311" cy="2384150"/>
          </a:xfrm>
        </p:spPr>
        <p:txBody>
          <a:bodyPr>
            <a:normAutofit fontScale="90000"/>
          </a:bodyPr>
          <a:lstStyle/>
          <a:p>
            <a:br>
              <a:rPr lang="en-US" sz="2700" b="1" dirty="0">
                <a:solidFill>
                  <a:schemeClr val="accent2">
                    <a:lumMod val="50000"/>
                  </a:schemeClr>
                </a:solidFill>
                <a:effectLst/>
                <a:latin typeface="Arial" panose="020B0604020202020204" pitchFamily="34" charset="0"/>
                <a:cs typeface="Arial" panose="020B0604020202020204" pitchFamily="34" charset="0"/>
              </a:rPr>
            </a:br>
            <a:r>
              <a:rPr lang="en-US" sz="4400" b="1" dirty="0">
                <a:solidFill>
                  <a:schemeClr val="accent2">
                    <a:lumMod val="50000"/>
                  </a:schemeClr>
                </a:solidFill>
                <a:effectLst/>
                <a:latin typeface="Arial" panose="020B0604020202020204" pitchFamily="34" charset="0"/>
                <a:cs typeface="Arial" panose="020B0604020202020204" pitchFamily="34" charset="0"/>
              </a:rPr>
              <a:t>EPA Regional</a:t>
            </a:r>
            <a:br>
              <a:rPr lang="en-US" sz="4400" b="1" dirty="0">
                <a:solidFill>
                  <a:schemeClr val="accent2">
                    <a:lumMod val="50000"/>
                  </a:schemeClr>
                </a:solidFill>
                <a:effectLst/>
                <a:latin typeface="Arial" panose="020B0604020202020204" pitchFamily="34" charset="0"/>
                <a:cs typeface="Arial" panose="020B0604020202020204" pitchFamily="34" charset="0"/>
              </a:rPr>
            </a:br>
            <a:r>
              <a:rPr lang="en-US" sz="4400" b="1" dirty="0">
                <a:solidFill>
                  <a:schemeClr val="accent2">
                    <a:lumMod val="50000"/>
                  </a:schemeClr>
                </a:solidFill>
                <a:effectLst/>
                <a:latin typeface="Arial" panose="020B0604020202020204" pitchFamily="34" charset="0"/>
                <a:cs typeface="Arial" panose="020B0604020202020204" pitchFamily="34" charset="0"/>
              </a:rPr>
              <a:t>PFAS Community Engagement Sessions</a:t>
            </a:r>
            <a:br>
              <a:rPr lang="en-US" b="1" dirty="0">
                <a:solidFill>
                  <a:srgbClr val="0E6CB6"/>
                </a:solidFill>
                <a:effectLst/>
              </a:rPr>
            </a:br>
            <a:endParaRPr lang="en-US" dirty="0"/>
          </a:p>
        </p:txBody>
      </p:sp>
      <p:sp>
        <p:nvSpPr>
          <p:cNvPr id="7" name="Content Placeholder 2">
            <a:extLst>
              <a:ext uri="{FF2B5EF4-FFF2-40B4-BE49-F238E27FC236}">
                <a16:creationId xmlns:a16="http://schemas.microsoft.com/office/drawing/2014/main" id="{7B814633-8C93-DF7D-0CCD-8EBDADCC9A24}"/>
              </a:ext>
            </a:extLst>
          </p:cNvPr>
          <p:cNvSpPr txBox="1">
            <a:spLocks/>
          </p:cNvSpPr>
          <p:nvPr/>
        </p:nvSpPr>
        <p:spPr>
          <a:xfrm>
            <a:off x="394530" y="2992582"/>
            <a:ext cx="10841506" cy="34649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2400" dirty="0">
                <a:solidFill>
                  <a:schemeClr val="tx1"/>
                </a:solidFill>
                <a:latin typeface="Arial" panose="020B0604020202020204" pitchFamily="34" charset="0"/>
                <a:cs typeface="Arial" panose="020B0604020202020204" pitchFamily="34" charset="0"/>
              </a:rPr>
              <a:t>The EPA has already held Regional Engagement Sessions.  You can request information at: </a:t>
            </a:r>
            <a:r>
              <a:rPr lang="en-US" sz="2400" b="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https://pfascommunityengagement.org/</a:t>
            </a:r>
            <a:endParaRPr lang="en-US" sz="2400" b="1" dirty="0">
              <a:solidFill>
                <a:schemeClr val="accent1">
                  <a:lumMod val="50000"/>
                </a:schemeClr>
              </a:solidFill>
              <a:latin typeface="Arial" panose="020B0604020202020204" pitchFamily="34" charset="0"/>
              <a:cs typeface="Arial" panose="020B0604020202020204" pitchFamily="34" charset="0"/>
            </a:endParaRPr>
          </a:p>
          <a:p>
            <a:pPr marL="0" indent="0" algn="ctr">
              <a:spcBef>
                <a:spcPts val="0"/>
              </a:spcBef>
              <a:buFont typeface="Wingdings 3" charset="2"/>
              <a:buNone/>
            </a:pPr>
            <a:endParaRPr lang="en-US" sz="1600" dirty="0">
              <a:solidFill>
                <a:schemeClr val="tx1"/>
              </a:solidFill>
              <a:latin typeface="Arial" panose="020B0604020202020204" pitchFamily="34" charset="0"/>
              <a:cs typeface="Arial" panose="020B0604020202020204" pitchFamily="34" charset="0"/>
            </a:endParaRPr>
          </a:p>
          <a:p>
            <a:pPr marL="0" indent="0">
              <a:spcBef>
                <a:spcPts val="0"/>
              </a:spcBef>
              <a:buFont typeface="Wingdings 3" charset="2"/>
              <a:buNone/>
            </a:pPr>
            <a:r>
              <a:rPr lang="en-US" sz="2400" dirty="0">
                <a:solidFill>
                  <a:schemeClr val="tx1"/>
                </a:solidFill>
                <a:latin typeface="Arial" panose="020B0604020202020204" pitchFamily="34" charset="0"/>
                <a:cs typeface="Arial" panose="020B0604020202020204" pitchFamily="34" charset="0"/>
              </a:rPr>
              <a:t>You can also learn about the EPA’s Strategic Roadmap for PFAS at:</a:t>
            </a:r>
            <a:endParaRPr lang="en-US" sz="2400" dirty="0">
              <a:latin typeface="Arial" panose="020B0604020202020204" pitchFamily="34" charset="0"/>
              <a:cs typeface="Arial" panose="020B0604020202020204" pitchFamily="34" charset="0"/>
            </a:endParaRPr>
          </a:p>
          <a:p>
            <a:pPr marL="0" indent="0">
              <a:spcBef>
                <a:spcPts val="0"/>
              </a:spcBef>
              <a:buFont typeface="Wingdings 3" charset="2"/>
              <a:buNone/>
            </a:pPr>
            <a:r>
              <a:rPr lang="en-US" sz="24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https://www.epa.gov/pfas/pfas-strategic-roadmap-epas-commitments-action-2021-2024</a:t>
            </a:r>
            <a:endParaRPr lang="en-US" sz="2400" b="1" dirty="0">
              <a:solidFill>
                <a:schemeClr val="accent1">
                  <a:lumMod val="50000"/>
                </a:schemeClr>
              </a:solidFill>
              <a:latin typeface="Arial" panose="020B0604020202020204" pitchFamily="34" charset="0"/>
              <a:cs typeface="Arial" panose="020B0604020202020204" pitchFamily="34" charset="0"/>
            </a:endParaRPr>
          </a:p>
          <a:p>
            <a:pPr marL="0" indent="0" algn="ctr">
              <a:spcBef>
                <a:spcPts val="0"/>
              </a:spcBef>
              <a:buFont typeface="Wingdings 3" charset="2"/>
              <a:buNone/>
            </a:pPr>
            <a:endParaRPr lang="en-US" sz="1600" b="1"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erson working on the computer&#10;&#10;Description automatically generated with medium confidence">
            <a:extLst>
              <a:ext uri="{FF2B5EF4-FFF2-40B4-BE49-F238E27FC236}">
                <a16:creationId xmlns:a16="http://schemas.microsoft.com/office/drawing/2014/main" id="{FA4EF9A2-D332-EF67-0B9B-7B7DD6F54DD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304" t="5197" r="-141" b="9545"/>
          <a:stretch/>
        </p:blipFill>
        <p:spPr>
          <a:xfrm>
            <a:off x="394530" y="400455"/>
            <a:ext cx="3078985" cy="2384150"/>
          </a:xfrm>
          <a:prstGeom prst="rect">
            <a:avLst/>
          </a:prstGeom>
        </p:spPr>
      </p:pic>
    </p:spTree>
    <p:extLst>
      <p:ext uri="{BB962C8B-B14F-4D97-AF65-F5344CB8AC3E}">
        <p14:creationId xmlns:p14="http://schemas.microsoft.com/office/powerpoint/2010/main" val="225357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7C31-E118-F12C-7668-D1F90D3CC712}"/>
              </a:ext>
            </a:extLst>
          </p:cNvPr>
          <p:cNvSpPr>
            <a:spLocks noGrp="1"/>
          </p:cNvSpPr>
          <p:nvPr>
            <p:ph type="title"/>
          </p:nvPr>
        </p:nvSpPr>
        <p:spPr>
          <a:xfrm>
            <a:off x="497888" y="609600"/>
            <a:ext cx="8776114" cy="729916"/>
          </a:xfrm>
        </p:spPr>
        <p:txBody>
          <a:bodyPr anchor="t">
            <a:normAutofit fontScale="90000"/>
          </a:bodyPr>
          <a:lstStyle/>
          <a:p>
            <a:pPr marL="0" marR="0" indent="0">
              <a:lnSpc>
                <a:spcPct val="90000"/>
              </a:lnSpc>
              <a:spcBef>
                <a:spcPts val="0"/>
              </a:spcBef>
              <a:spcAft>
                <a:spcPts val="50"/>
              </a:spcAft>
            </a:pPr>
            <a:r>
              <a:rPr lang="en-US" sz="4400" b="1" kern="1400" dirty="0">
                <a:ln>
                  <a:noFill/>
                </a:ln>
                <a:solidFill>
                  <a:schemeClr val="accent2">
                    <a:lumMod val="50000"/>
                  </a:schemeClr>
                </a:solidFill>
                <a:effectLst/>
                <a:latin typeface="Arial" panose="020B0604020202020204" pitchFamily="34" charset="0"/>
              </a:rPr>
              <a:t>What are PFAS? </a:t>
            </a:r>
            <a:br>
              <a:rPr lang="en-US" sz="2800" kern="1400" dirty="0">
                <a:ln>
                  <a:noFill/>
                </a:ln>
                <a:effectLst/>
                <a:latin typeface="Arial" panose="020B0604020202020204" pitchFamily="34" charset="0"/>
              </a:rPr>
            </a:br>
            <a:r>
              <a:rPr lang="en-US" sz="2800" kern="1400" dirty="0">
                <a:ln>
                  <a:noFill/>
                </a:ln>
                <a:effectLst/>
                <a:latin typeface="Calibri" panose="020F0502020204030204" pitchFamily="34" charset="0"/>
              </a:rPr>
              <a:t> </a:t>
            </a:r>
            <a:br>
              <a:rPr lang="en-US" sz="2800" kern="1400" dirty="0">
                <a:ln>
                  <a:noFill/>
                </a:ln>
                <a:effectLst/>
                <a:latin typeface="Calibri" panose="020F0502020204030204" pitchFamily="34" charset="0"/>
              </a:rPr>
            </a:br>
            <a:endParaRPr lang="en-US" sz="2800" dirty="0"/>
          </a:p>
        </p:txBody>
      </p:sp>
      <p:pic>
        <p:nvPicPr>
          <p:cNvPr id="1026" name="Picture 2" descr="Diagram&#10;&#10;Description automatically generated with medium confidence">
            <a:extLst>
              <a:ext uri="{FF2B5EF4-FFF2-40B4-BE49-F238E27FC236}">
                <a16:creationId xmlns:a16="http://schemas.microsoft.com/office/drawing/2014/main" id="{B8B96118-B5B4-38A3-3464-EE2E01F63B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888" y="1443790"/>
            <a:ext cx="4156407" cy="432081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ontent Placeholder 2">
            <a:extLst>
              <a:ext uri="{FF2B5EF4-FFF2-40B4-BE49-F238E27FC236}">
                <a16:creationId xmlns:a16="http://schemas.microsoft.com/office/drawing/2014/main" id="{77759F75-7D32-DC68-A012-4DD8FB9C7F51}"/>
              </a:ext>
            </a:extLst>
          </p:cNvPr>
          <p:cNvSpPr>
            <a:spLocks noGrp="1"/>
          </p:cNvSpPr>
          <p:nvPr>
            <p:ph idx="1"/>
          </p:nvPr>
        </p:nvSpPr>
        <p:spPr>
          <a:xfrm>
            <a:off x="4860323" y="1548062"/>
            <a:ext cx="4901298" cy="4381099"/>
          </a:xfrm>
        </p:spPr>
        <p:txBody>
          <a:bodyPr>
            <a:normAutofit lnSpcReduction="10000"/>
          </a:bodyPr>
          <a:lstStyle/>
          <a:p>
            <a:pPr marR="17780">
              <a:spcBef>
                <a:spcPts val="0"/>
              </a:spcBef>
            </a:pPr>
            <a:r>
              <a:rPr lang="en-US" sz="2000" kern="1400" dirty="0">
                <a:ln>
                  <a:noFill/>
                </a:ln>
                <a:effectLst/>
                <a:latin typeface="Arial" panose="020B0604020202020204" pitchFamily="34" charset="0"/>
              </a:rPr>
              <a:t>Per- and polyfluoroalkyl substances, also known as PFAS or “forever chemicals,” are a group of over 12,000+ man-made, toxic chemicals used in a variety of products. </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PFAS are bio-accumulative and </a:t>
            </a:r>
            <a:r>
              <a:rPr lang="en-US" sz="2000" kern="1400" dirty="0">
                <a:latin typeface="Arial" panose="020B0604020202020204" pitchFamily="34" charset="0"/>
              </a:rPr>
              <a:t>travel through air, water, soil, dust, and food.</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Two types of PFAS -- PFOA and PFOS -- have been phased out of production in the US, but not out of our environment. However, these two types have been replaced by other forms of PFAS that also cause severe threats to our health and environment.  </a:t>
            </a:r>
          </a:p>
          <a:p>
            <a:pPr marL="0" marR="0" indent="0">
              <a:spcBef>
                <a:spcPts val="0"/>
              </a:spcBef>
              <a:spcAft>
                <a:spcPts val="600"/>
              </a:spcAft>
            </a:pPr>
            <a:endParaRPr lang="en-US" kern="1400" dirty="0">
              <a:ln>
                <a:noFill/>
              </a:ln>
              <a:effectLst/>
              <a:latin typeface="Calibri" panose="020F0502020204030204" pitchFamily="34" charset="0"/>
            </a:endParaRPr>
          </a:p>
          <a:p>
            <a:endParaRPr lang="en-US" dirty="0"/>
          </a:p>
        </p:txBody>
      </p:sp>
    </p:spTree>
    <p:extLst>
      <p:ext uri="{BB962C8B-B14F-4D97-AF65-F5344CB8AC3E}">
        <p14:creationId xmlns:p14="http://schemas.microsoft.com/office/powerpoint/2010/main" val="240107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939B-E2D2-C02D-7109-D8C224CD8F88}"/>
              </a:ext>
            </a:extLst>
          </p:cNvPr>
          <p:cNvSpPr>
            <a:spLocks noGrp="1"/>
          </p:cNvSpPr>
          <p:nvPr>
            <p:ph type="title"/>
          </p:nvPr>
        </p:nvSpPr>
        <p:spPr>
          <a:xfrm>
            <a:off x="674333" y="763309"/>
            <a:ext cx="8596668" cy="721895"/>
          </a:xfrm>
        </p:spPr>
        <p:txBody>
          <a:bodyPr anchor="t">
            <a:noAutofit/>
          </a:bodyPr>
          <a:lstStyle/>
          <a:p>
            <a:r>
              <a:rPr lang="en-US" sz="4400" b="1" dirty="0">
                <a:solidFill>
                  <a:schemeClr val="accent1">
                    <a:lumMod val="50000"/>
                  </a:schemeClr>
                </a:solidFill>
                <a:latin typeface="Arial" panose="020B0604020202020204" pitchFamily="34" charset="0"/>
                <a:cs typeface="Arial" panose="020B0604020202020204" pitchFamily="34" charset="0"/>
              </a:rPr>
              <a:t>Resources You Can Use</a:t>
            </a:r>
          </a:p>
        </p:txBody>
      </p:sp>
      <p:sp>
        <p:nvSpPr>
          <p:cNvPr id="3" name="Content Placeholder 2">
            <a:extLst>
              <a:ext uri="{FF2B5EF4-FFF2-40B4-BE49-F238E27FC236}">
                <a16:creationId xmlns:a16="http://schemas.microsoft.com/office/drawing/2014/main" id="{6EC40674-8CFF-B850-30C0-EB8D702A7062}"/>
              </a:ext>
            </a:extLst>
          </p:cNvPr>
          <p:cNvSpPr>
            <a:spLocks noGrp="1"/>
          </p:cNvSpPr>
          <p:nvPr>
            <p:ph idx="1"/>
          </p:nvPr>
        </p:nvSpPr>
        <p:spPr>
          <a:xfrm>
            <a:off x="5220933" y="1923068"/>
            <a:ext cx="4674209" cy="3563332"/>
          </a:xfrm>
        </p:spPr>
        <p:txBody>
          <a:bodyPr>
            <a:normAutofit/>
          </a:bodyPr>
          <a:lstStyle/>
          <a:p>
            <a:r>
              <a:rPr lang="en-US" sz="2400" b="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www.militarypoisons.org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www.ewg.org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https://pfasproject.com</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www.saferstates.org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https://pfascentral.org</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descr="A hand holding a card&#10;&#10;Description automatically generated with low confidence">
            <a:extLst>
              <a:ext uri="{FF2B5EF4-FFF2-40B4-BE49-F238E27FC236}">
                <a16:creationId xmlns:a16="http://schemas.microsoft.com/office/drawing/2014/main" id="{0F11C5A6-01D4-33C3-97CD-A5028B2FFA2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5860" t="4735" r="896" b="9152"/>
          <a:stretch/>
        </p:blipFill>
        <p:spPr>
          <a:xfrm>
            <a:off x="778608" y="2248702"/>
            <a:ext cx="4047066" cy="2494815"/>
          </a:xfrm>
          <a:prstGeom prst="rect">
            <a:avLst/>
          </a:prstGeom>
        </p:spPr>
      </p:pic>
      <p:sp>
        <p:nvSpPr>
          <p:cNvPr id="8" name="TextBox 7">
            <a:extLst>
              <a:ext uri="{FF2B5EF4-FFF2-40B4-BE49-F238E27FC236}">
                <a16:creationId xmlns:a16="http://schemas.microsoft.com/office/drawing/2014/main" id="{C49DBD97-EA8C-7937-4546-CFD1DB0CCB60}"/>
              </a:ext>
            </a:extLst>
          </p:cNvPr>
          <p:cNvSpPr txBox="1"/>
          <p:nvPr/>
        </p:nvSpPr>
        <p:spPr>
          <a:xfrm>
            <a:off x="778608" y="5188294"/>
            <a:ext cx="8489392"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A project of the Women’s International League for Peace and Freedom Earth Democracy Committee.  For more information, contact Marguerite Adelman, WILPF Burlington Branch, at </a:t>
            </a:r>
            <a:r>
              <a:rPr lang="en-US" sz="1800" b="1" i="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pfasinfo@wilpfus.org</a:t>
            </a:r>
            <a:endParaRPr lang="en-US" b="1"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1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0" name="Isosceles Triangle 20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4" name="Isosceles Triangle 20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5" name="Isosceles Triangle 20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useBgFill="1">
        <p:nvSpPr>
          <p:cNvPr id="2067" name="Rectangle 206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69" name="Rectangle 206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1" name="Straight Connector 207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7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79" name="Isosceles Triangle 207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3" name="Isosceles Triangle 208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5" name="Freeform: Shape 208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2AC6F21-5CA4-0AB3-4004-157BBE8543BF}"/>
              </a:ext>
            </a:extLst>
          </p:cNvPr>
          <p:cNvSpPr>
            <a:spLocks noGrp="1"/>
          </p:cNvSpPr>
          <p:nvPr>
            <p:ph type="ctrTitle"/>
          </p:nvPr>
        </p:nvSpPr>
        <p:spPr>
          <a:xfrm>
            <a:off x="6537292" y="0"/>
            <a:ext cx="5549933" cy="2837330"/>
          </a:xfrm>
        </p:spPr>
        <p:txBody>
          <a:bodyPr vert="horz" lIns="91440" tIns="45720" rIns="91440" bIns="45720" rtlCol="0" anchor="ctr">
            <a:normAutofit/>
          </a:bodyPr>
          <a:lstStyle/>
          <a:p>
            <a:pPr marL="0" marR="0" indent="0" algn="l">
              <a:lnSpc>
                <a:spcPct val="90000"/>
              </a:lnSpc>
              <a:spcAft>
                <a:spcPts val="0"/>
              </a:spcAft>
            </a:pPr>
            <a:r>
              <a:rPr lang="en-US" sz="3600" b="1" dirty="0">
                <a:ln>
                  <a:noFill/>
                </a:ln>
                <a:solidFill>
                  <a:srgbClr val="FFFFFF"/>
                </a:solidFill>
                <a:effectLst/>
                <a:latin typeface="Arial" panose="020B0604020202020204" pitchFamily="34" charset="0"/>
                <a:cs typeface="Arial" panose="020B0604020202020204" pitchFamily="34" charset="0"/>
              </a:rPr>
              <a:t>Why should we be concerned about PFAS? </a:t>
            </a:r>
            <a:br>
              <a:rPr lang="en-US" sz="3100" dirty="0">
                <a:ln>
                  <a:noFill/>
                </a:ln>
                <a:solidFill>
                  <a:srgbClr val="FFFFFF"/>
                </a:solidFill>
                <a:effectLst/>
              </a:rPr>
            </a:br>
            <a:r>
              <a:rPr lang="en-US" sz="3100" dirty="0">
                <a:ln>
                  <a:noFill/>
                </a:ln>
                <a:solidFill>
                  <a:srgbClr val="FFFFFF"/>
                </a:solidFill>
                <a:effectLst/>
              </a:rPr>
              <a:t> </a:t>
            </a:r>
            <a:br>
              <a:rPr lang="en-US" sz="3100" dirty="0">
                <a:ln>
                  <a:noFill/>
                </a:ln>
                <a:solidFill>
                  <a:srgbClr val="FFFFFF"/>
                </a:solidFill>
                <a:effectLst/>
              </a:rPr>
            </a:br>
            <a:endParaRPr lang="en-US" sz="3100" dirty="0">
              <a:solidFill>
                <a:srgbClr val="FFFFFF"/>
              </a:solidFill>
            </a:endParaRPr>
          </a:p>
        </p:txBody>
      </p:sp>
      <p:sp>
        <p:nvSpPr>
          <p:cNvPr id="3" name="Subtitle 2">
            <a:extLst>
              <a:ext uri="{FF2B5EF4-FFF2-40B4-BE49-F238E27FC236}">
                <a16:creationId xmlns:a16="http://schemas.microsoft.com/office/drawing/2014/main" id="{33887D9E-E448-743D-F2D6-EF4D9CBF9BDC}"/>
              </a:ext>
            </a:extLst>
          </p:cNvPr>
          <p:cNvSpPr>
            <a:spLocks noGrp="1"/>
          </p:cNvSpPr>
          <p:nvPr>
            <p:ph type="subTitle" idx="1"/>
          </p:nvPr>
        </p:nvSpPr>
        <p:spPr>
          <a:xfrm>
            <a:off x="6579656" y="1762125"/>
            <a:ext cx="5115057" cy="4823159"/>
          </a:xfrm>
        </p:spPr>
        <p:txBody>
          <a:bodyPr vert="horz" lIns="91440" tIns="45720" rIns="91440" bIns="45720" rtlCol="0" anchor="t">
            <a:normAutofit fontScale="62500" lnSpcReduction="20000"/>
          </a:bodyPr>
          <a:lstStyle/>
          <a:p>
            <a:pPr marR="91440" algn="l">
              <a:lnSpc>
                <a:spcPct val="90000"/>
              </a:lnSpc>
            </a:pPr>
            <a:r>
              <a:rPr lang="en-US" sz="3200" dirty="0">
                <a:ln>
                  <a:noFill/>
                </a:ln>
                <a:solidFill>
                  <a:srgbClr val="FFFFFF"/>
                </a:solidFill>
                <a:effectLst/>
                <a:latin typeface="Arial" panose="020B0604020202020204" pitchFamily="34" charset="0"/>
                <a:cs typeface="Arial" panose="020B0604020202020204" pitchFamily="34" charset="0"/>
              </a:rPr>
              <a:t>These chemicals may cause…</a:t>
            </a:r>
          </a:p>
          <a:p>
            <a:pPr marL="457200" marR="91440" indent="-457200" algn="l">
              <a:lnSpc>
                <a:spcPct val="90000"/>
              </a:lnSpc>
              <a:buClrTx/>
              <a:buFont typeface="Wingdings" panose="05000000000000000000" pitchFamily="2" charset="2"/>
              <a:buChar char="Ø"/>
            </a:pPr>
            <a:r>
              <a:rPr lang="en-US" sz="3200" dirty="0">
                <a:solidFill>
                  <a:srgbClr val="FFFFFF"/>
                </a:solidFill>
                <a:latin typeface="Arial" panose="020B0604020202020204" pitchFamily="34" charset="0"/>
                <a:cs typeface="Arial" panose="020B0604020202020204" pitchFamily="34" charset="0"/>
              </a:rPr>
              <a:t>v</a:t>
            </a:r>
            <a:r>
              <a:rPr lang="en-US" sz="3200" dirty="0">
                <a:ln>
                  <a:noFill/>
                </a:ln>
                <a:solidFill>
                  <a:srgbClr val="FFFFFF"/>
                </a:solidFill>
                <a:effectLst/>
                <a:latin typeface="Arial" panose="020B0604020202020204" pitchFamily="34" charset="0"/>
                <a:cs typeface="Arial" panose="020B0604020202020204" pitchFamily="34" charset="0"/>
              </a:rPr>
              <a:t>arious forms of cancer </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thyroid disease</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ulcerative colitis </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high cholesterol</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pregnancy-induced hypertension</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weakened immune systems</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reproductive health problems in both men and women </a:t>
            </a:r>
          </a:p>
          <a:p>
            <a:pPr marL="457200" marR="91440" indent="-457200" algn="l">
              <a:lnSpc>
                <a:spcPct val="90000"/>
              </a:lnSpc>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learning and developmental disabilities in infants and children</a:t>
            </a:r>
          </a:p>
          <a:p>
            <a:pPr marR="91440" algn="l">
              <a:lnSpc>
                <a:spcPct val="90000"/>
              </a:lnSpc>
            </a:pPr>
            <a:endParaRPr lang="en-US" sz="1900" dirty="0">
              <a:ln>
                <a:noFill/>
              </a:ln>
              <a:solidFill>
                <a:srgbClr val="FFFFFF"/>
              </a:solidFill>
              <a:effectLst/>
              <a:latin typeface="Arial" panose="020B0604020202020204" pitchFamily="34" charset="0"/>
              <a:cs typeface="Arial" panose="020B0604020202020204" pitchFamily="34" charset="0"/>
            </a:endParaRPr>
          </a:p>
          <a:p>
            <a:pPr marR="91440" algn="l">
              <a:lnSpc>
                <a:spcPct val="90000"/>
              </a:lnSpc>
            </a:pPr>
            <a:r>
              <a:rPr lang="en-US" sz="3200" dirty="0">
                <a:ln>
                  <a:noFill/>
                </a:ln>
                <a:solidFill>
                  <a:srgbClr val="FFFFFF"/>
                </a:solidFill>
                <a:effectLst/>
                <a:latin typeface="Arial" panose="020B0604020202020204" pitchFamily="34" charset="0"/>
                <a:cs typeface="Arial" panose="020B0604020202020204" pitchFamily="34" charset="0"/>
              </a:rPr>
              <a:t>Studies have proven that PFAS have been present in the blood of most Americans and the breast milk of 100% of the women tested. </a:t>
            </a:r>
          </a:p>
          <a:p>
            <a:pPr marL="0" marR="0" indent="0" algn="l">
              <a:lnSpc>
                <a:spcPct val="90000"/>
              </a:lnSpc>
              <a:buFont typeface="Wingdings 3" charset="2"/>
              <a:buChar char=""/>
            </a:pPr>
            <a:endParaRPr lang="en-US" sz="1500" dirty="0">
              <a:ln>
                <a:noFill/>
              </a:ln>
              <a:solidFill>
                <a:srgbClr val="FFFFFF"/>
              </a:solidFill>
              <a:effectLst/>
            </a:endParaRPr>
          </a:p>
        </p:txBody>
      </p:sp>
      <p:pic>
        <p:nvPicPr>
          <p:cNvPr id="2050" name="Picture 2">
            <a:extLst>
              <a:ext uri="{FF2B5EF4-FFF2-40B4-BE49-F238E27FC236}">
                <a16:creationId xmlns:a16="http://schemas.microsoft.com/office/drawing/2014/main" id="{C9AD9561-DEBD-BDE0-6851-A0915B64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222" b="20200"/>
          <a:stretch>
            <a:fillRect/>
          </a:stretch>
        </p:blipFill>
        <p:spPr bwMode="auto">
          <a:xfrm>
            <a:off x="410136" y="604112"/>
            <a:ext cx="5734644" cy="561273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4473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9F6A-93FF-AF3B-C0D6-11B0C19F99DA}"/>
              </a:ext>
            </a:extLst>
          </p:cNvPr>
          <p:cNvSpPr>
            <a:spLocks noGrp="1"/>
          </p:cNvSpPr>
          <p:nvPr>
            <p:ph type="title"/>
          </p:nvPr>
        </p:nvSpPr>
        <p:spPr>
          <a:xfrm>
            <a:off x="677334" y="513348"/>
            <a:ext cx="8596668" cy="663520"/>
          </a:xfrm>
        </p:spPr>
        <p:txBody>
          <a:bodyPr>
            <a:noAutofit/>
          </a:bodyPr>
          <a:lstStyle/>
          <a:p>
            <a:r>
              <a:rPr lang="en-US" sz="4000" dirty="0">
                <a:solidFill>
                  <a:schemeClr val="accent1">
                    <a:lumMod val="50000"/>
                  </a:schemeClr>
                </a:solidFill>
              </a:rPr>
              <a:t>PFAS-TOX Database</a:t>
            </a:r>
          </a:p>
        </p:txBody>
      </p:sp>
      <p:pic>
        <p:nvPicPr>
          <p:cNvPr id="5" name="Picture 4">
            <a:extLst>
              <a:ext uri="{FF2B5EF4-FFF2-40B4-BE49-F238E27FC236}">
                <a16:creationId xmlns:a16="http://schemas.microsoft.com/office/drawing/2014/main" id="{54521193-D894-9BE9-5D4A-94E1C8156A15}"/>
              </a:ext>
            </a:extLst>
          </p:cNvPr>
          <p:cNvPicPr>
            <a:picLocks noChangeAspect="1"/>
          </p:cNvPicPr>
          <p:nvPr/>
        </p:nvPicPr>
        <p:blipFill rotWithShape="1">
          <a:blip r:embed="rId2"/>
          <a:srcRect l="13403" t="13086" r="14513" b="4321"/>
          <a:stretch/>
        </p:blipFill>
        <p:spPr>
          <a:xfrm>
            <a:off x="677334" y="1145117"/>
            <a:ext cx="7504140" cy="4836484"/>
          </a:xfrm>
          <a:prstGeom prst="rect">
            <a:avLst/>
          </a:prstGeom>
        </p:spPr>
      </p:pic>
      <p:sp>
        <p:nvSpPr>
          <p:cNvPr id="6" name="TextBox 5">
            <a:extLst>
              <a:ext uri="{FF2B5EF4-FFF2-40B4-BE49-F238E27FC236}">
                <a16:creationId xmlns:a16="http://schemas.microsoft.com/office/drawing/2014/main" id="{3593E9AE-64F9-59CF-991F-237049305922}"/>
              </a:ext>
            </a:extLst>
          </p:cNvPr>
          <p:cNvSpPr txBox="1"/>
          <p:nvPr/>
        </p:nvSpPr>
        <p:spPr>
          <a:xfrm>
            <a:off x="677334" y="6023811"/>
            <a:ext cx="7792898" cy="369332"/>
          </a:xfrm>
          <a:prstGeom prst="rect">
            <a:avLst/>
          </a:prstGeom>
          <a:noFill/>
        </p:spPr>
        <p:txBody>
          <a:bodyPr wrap="square" rtlCol="0">
            <a:spAutoFit/>
          </a:bodyPr>
          <a:lstStyle/>
          <a:p>
            <a:r>
              <a:rPr lang="en-US" b="1" i="1" dirty="0">
                <a:solidFill>
                  <a:schemeClr val="accent1">
                    <a:lumMod val="50000"/>
                  </a:schemeClr>
                </a:solidFill>
                <a:hlinkClick r:id="rId3">
                  <a:extLst>
                    <a:ext uri="{A12FA001-AC4F-418D-AE19-62706E023703}">
                      <ahyp:hlinkClr xmlns:ahyp="http://schemas.microsoft.com/office/drawing/2018/hyperlinkcolor" val="tx"/>
                    </a:ext>
                  </a:extLst>
                </a:hlinkClick>
              </a:rPr>
              <a:t>https://pfastoxdatabase.org/</a:t>
            </a:r>
            <a:endParaRPr lang="en-US" b="1" i="1" dirty="0">
              <a:solidFill>
                <a:schemeClr val="accent1">
                  <a:lumMod val="50000"/>
                </a:schemeClr>
              </a:solidFill>
            </a:endParaRPr>
          </a:p>
        </p:txBody>
      </p:sp>
    </p:spTree>
    <p:extLst>
      <p:ext uri="{BB962C8B-B14F-4D97-AF65-F5344CB8AC3E}">
        <p14:creationId xmlns:p14="http://schemas.microsoft.com/office/powerpoint/2010/main" val="203204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Isosceles Triangle 4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Isosceles Triangle 4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7" name="Isosceles Triangle 4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32A9857D-F751-0AF7-EDAB-61231605B13B}"/>
              </a:ext>
            </a:extLst>
          </p:cNvPr>
          <p:cNvSpPr>
            <a:spLocks noGrp="1"/>
          </p:cNvSpPr>
          <p:nvPr>
            <p:ph type="title"/>
          </p:nvPr>
        </p:nvSpPr>
        <p:spPr>
          <a:xfrm>
            <a:off x="982794" y="112296"/>
            <a:ext cx="8385044" cy="1163052"/>
          </a:xfrm>
        </p:spPr>
        <p:txBody>
          <a:bodyPr vert="horz" lIns="91440" tIns="45720" rIns="91440" bIns="45720" rtlCol="0" anchor="b">
            <a:normAutofit fontScale="90000"/>
          </a:bodyPr>
          <a:lstStyle/>
          <a:p>
            <a:pPr algn="ctr"/>
            <a:r>
              <a:rPr lang="en-US" sz="4800" b="1" dirty="0">
                <a:solidFill>
                  <a:schemeClr val="accent2">
                    <a:lumMod val="50000"/>
                  </a:schemeClr>
                </a:solidFill>
                <a:latin typeface="Arial" panose="020B0604020202020204" pitchFamily="34" charset="0"/>
                <a:cs typeface="Arial" panose="020B0604020202020204" pitchFamily="34" charset="0"/>
              </a:rPr>
              <a:t>Where do PFAS come from?</a:t>
            </a:r>
          </a:p>
        </p:txBody>
      </p:sp>
      <p:pic>
        <p:nvPicPr>
          <p:cNvPr id="11" name="Picture 10" descr="Diagram&#10;&#10;Description automatically generated">
            <a:extLst>
              <a:ext uri="{FF2B5EF4-FFF2-40B4-BE49-F238E27FC236}">
                <a16:creationId xmlns:a16="http://schemas.microsoft.com/office/drawing/2014/main" id="{FC840803-DA24-7C5C-7E1C-3DFC193AD57A}"/>
              </a:ext>
            </a:extLst>
          </p:cNvPr>
          <p:cNvPicPr>
            <a:picLocks noChangeAspect="1"/>
          </p:cNvPicPr>
          <p:nvPr/>
        </p:nvPicPr>
        <p:blipFill rotWithShape="1">
          <a:blip r:embed="rId2">
            <a:extLst>
              <a:ext uri="{28A0092B-C50C-407E-A947-70E740481C1C}">
                <a14:useLocalDpi xmlns:a14="http://schemas.microsoft.com/office/drawing/2010/main" val="0"/>
              </a:ext>
            </a:extLst>
          </a:blip>
          <a:srcRect l="-2238" r="-1691" b="-2693"/>
          <a:stretch/>
        </p:blipFill>
        <p:spPr>
          <a:xfrm>
            <a:off x="641684" y="1447055"/>
            <a:ext cx="8958584" cy="5025934"/>
          </a:xfrm>
          <a:prstGeom prst="rect">
            <a:avLst/>
          </a:prstGeom>
        </p:spPr>
      </p:pic>
    </p:spTree>
    <p:extLst>
      <p:ext uri="{BB962C8B-B14F-4D97-AF65-F5344CB8AC3E}">
        <p14:creationId xmlns:p14="http://schemas.microsoft.com/office/powerpoint/2010/main" val="327668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1" name="Rectangle 308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83" name="Straight Connector 308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8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8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1" name="Isosceles Triangle 309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5" name="Isosceles Triangle 309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7" name="Freeform: Shape 309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F57A8C9-4EB5-C229-D2B1-4B6F38FDA138}"/>
              </a:ext>
            </a:extLst>
          </p:cNvPr>
          <p:cNvSpPr>
            <a:spLocks noGrp="1"/>
          </p:cNvSpPr>
          <p:nvPr>
            <p:ph idx="1"/>
          </p:nvPr>
        </p:nvSpPr>
        <p:spPr>
          <a:xfrm>
            <a:off x="6147394" y="1403685"/>
            <a:ext cx="5910805" cy="5390147"/>
          </a:xfrm>
        </p:spPr>
        <p:txBody>
          <a:bodyPr anchor="t">
            <a:normAutofit fontScale="70000" lnSpcReduction="20000"/>
          </a:bodyPr>
          <a:lstStyle/>
          <a:p>
            <a:pPr marL="0" marR="12522" indent="0">
              <a:lnSpc>
                <a:spcPct val="120000"/>
              </a:lnSpc>
              <a:spcBef>
                <a:spcPts val="0"/>
              </a:spcBef>
              <a:spcAft>
                <a:spcPts val="0"/>
              </a:spcAft>
              <a:buNone/>
            </a:pPr>
            <a:r>
              <a:rPr lang="en-US" sz="2000" kern="1400" dirty="0">
                <a:ln>
                  <a:noFill/>
                </a:ln>
                <a:solidFill>
                  <a:srgbClr val="FFFFFF"/>
                </a:solidFill>
                <a:effectLst/>
                <a:latin typeface="Arial" panose="020B0604020202020204" pitchFamily="34" charset="0"/>
              </a:rPr>
              <a:t>If you see the words “non-stick,” “water-resistant,”  “stain-resistant,” “grease-resistant, or “long lasting,” you should check the product for PFAS. </a:t>
            </a:r>
          </a:p>
          <a:p>
            <a:pPr marL="0" marR="527050" indent="0">
              <a:lnSpc>
                <a:spcPct val="120000"/>
              </a:lnSpc>
              <a:spcBef>
                <a:spcPts val="0"/>
              </a:spcBef>
              <a:spcAft>
                <a:spcPts val="0"/>
              </a:spcAft>
              <a:buNone/>
            </a:pPr>
            <a:endParaRPr lang="en-US" sz="1500"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Sunscreen</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67% contain harmful ingredients to children and adults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Cosmetics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48% of cosmetics contain PFAS chemicals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Personal Care Products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contact lenses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dental floss, toilet paper, shampoos, conditioners, moisturizers, nail polish, female hygiene products,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Food:  </a:t>
            </a:r>
            <a:r>
              <a:rPr lang="en-US" sz="2100" kern="1400" dirty="0">
                <a:ln>
                  <a:noFill/>
                </a:ln>
                <a:solidFill>
                  <a:srgbClr val="FFFFFF"/>
                </a:solidFill>
                <a:effectLst/>
                <a:latin typeface="Arial" panose="020B0604020202020204" pitchFamily="34" charset="0"/>
              </a:rPr>
              <a:t>Seafood and some produce contain high amounts of PFAS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Cleaning Products: </a:t>
            </a:r>
            <a:r>
              <a:rPr lang="en-US" sz="2100" kern="1400" dirty="0">
                <a:ln>
                  <a:noFill/>
                </a:ln>
                <a:solidFill>
                  <a:srgbClr val="FFFFFF"/>
                </a:solidFill>
                <a:effectLst/>
                <a:latin typeface="Arial" panose="020B0604020202020204" pitchFamily="34" charset="0"/>
              </a:rPr>
              <a:t>Floor wax </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Bug Repellants and Pesticides      </a:t>
            </a:r>
            <a:endParaRPr lang="en-US" sz="2100" b="1"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Household and Consumer Products:  </a:t>
            </a:r>
            <a:r>
              <a:rPr lang="en-US" sz="2100" kern="1400" dirty="0">
                <a:ln>
                  <a:noFill/>
                </a:ln>
                <a:solidFill>
                  <a:srgbClr val="FFFFFF"/>
                </a:solidFill>
                <a:effectLst/>
                <a:latin typeface="Arial" panose="020B0604020202020204" pitchFamily="34" charset="0"/>
              </a:rPr>
              <a:t>rugs, paints, mattresses, clothing—school uniforms, outdoor clothing—rain and snow, shoes, ski wax, artificial turf,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Cookware and Food Containers: especially fast-food wrappers, microwave popcorn, pizza boxes, etc.</a:t>
            </a:r>
            <a:endParaRPr lang="en-US" sz="2100" b="1"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Children’s Products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diapers, clothing,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Water</a:t>
            </a:r>
            <a:r>
              <a:rPr lang="en-US" sz="2100" b="1" i="1" kern="1400" dirty="0">
                <a:solidFill>
                  <a:srgbClr val="FFFFFF"/>
                </a:solidFill>
                <a:latin typeface="Arial" panose="020B0604020202020204" pitchFamily="34" charset="0"/>
              </a:rPr>
              <a:t>: </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tap, bottled, and well water</a:t>
            </a:r>
          </a:p>
          <a:p>
            <a:pPr marL="0" marR="0" indent="0">
              <a:lnSpc>
                <a:spcPct val="90000"/>
              </a:lnSpc>
              <a:spcBef>
                <a:spcPts val="0"/>
              </a:spcBef>
              <a:spcAft>
                <a:spcPts val="600"/>
              </a:spcAft>
            </a:pPr>
            <a:endParaRPr lang="en-US" sz="1100" kern="1400" dirty="0">
              <a:ln>
                <a:noFill/>
              </a:ln>
              <a:solidFill>
                <a:srgbClr val="FFFFFF"/>
              </a:solidFill>
              <a:effectLst/>
              <a:latin typeface="Calibri" panose="020F0502020204030204" pitchFamily="34" charset="0"/>
            </a:endParaRPr>
          </a:p>
          <a:p>
            <a:pPr>
              <a:lnSpc>
                <a:spcPct val="90000"/>
              </a:lnSpc>
            </a:pPr>
            <a:endParaRPr lang="en-US" sz="1100" dirty="0">
              <a:solidFill>
                <a:srgbClr val="FFFFFF"/>
              </a:solidFill>
            </a:endParaRPr>
          </a:p>
        </p:txBody>
      </p:sp>
      <p:pic>
        <p:nvPicPr>
          <p:cNvPr id="3074" name="Picture 2">
            <a:extLst>
              <a:ext uri="{FF2B5EF4-FFF2-40B4-BE49-F238E27FC236}">
                <a16:creationId xmlns:a16="http://schemas.microsoft.com/office/drawing/2014/main" id="{C122DA0C-D9B7-D484-0CB9-E91F5D2E4E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763" y="485775"/>
            <a:ext cx="5764607" cy="5924549"/>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429A4FD4-7880-614C-BC17-CAA1EECD3986}"/>
              </a:ext>
            </a:extLst>
          </p:cNvPr>
          <p:cNvSpPr>
            <a:spLocks noGrp="1"/>
          </p:cNvSpPr>
          <p:nvPr>
            <p:ph type="title"/>
          </p:nvPr>
        </p:nvSpPr>
        <p:spPr>
          <a:xfrm>
            <a:off x="6147394" y="120317"/>
            <a:ext cx="5651574" cy="1283368"/>
          </a:xfrm>
        </p:spPr>
        <p:txBody>
          <a:bodyPr anchor="ctr">
            <a:normAutofit/>
          </a:bodyPr>
          <a:lstStyle/>
          <a:p>
            <a:r>
              <a:rPr lang="en-US" b="1" dirty="0">
                <a:solidFill>
                  <a:srgbClr val="FFFFFF"/>
                </a:solidFill>
                <a:latin typeface="Arial" panose="020B0604020202020204" pitchFamily="34" charset="0"/>
                <a:cs typeface="Arial" panose="020B0604020202020204" pitchFamily="34" charset="0"/>
              </a:rPr>
              <a:t>What products contain PFAS?</a:t>
            </a:r>
          </a:p>
        </p:txBody>
      </p:sp>
    </p:spTree>
    <p:extLst>
      <p:ext uri="{BB962C8B-B14F-4D97-AF65-F5344CB8AC3E}">
        <p14:creationId xmlns:p14="http://schemas.microsoft.com/office/powerpoint/2010/main" val="123990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67-07C3-D3E6-75EE-A0A70AD7842D}"/>
              </a:ext>
            </a:extLst>
          </p:cNvPr>
          <p:cNvSpPr>
            <a:spLocks noGrp="1"/>
          </p:cNvSpPr>
          <p:nvPr>
            <p:ph type="title"/>
          </p:nvPr>
        </p:nvSpPr>
        <p:spPr>
          <a:xfrm>
            <a:off x="2152651" y="552450"/>
            <a:ext cx="7456570" cy="1377950"/>
          </a:xfrm>
        </p:spPr>
        <p:txBody>
          <a:bodyPr/>
          <a:lstStyle/>
          <a:p>
            <a:r>
              <a:rPr lang="en-US" b="1" dirty="0">
                <a:solidFill>
                  <a:schemeClr val="accent2">
                    <a:lumMod val="50000"/>
                  </a:schemeClr>
                </a:solidFill>
                <a:latin typeface="Arial" panose="020B0604020202020204" pitchFamily="34" charset="0"/>
                <a:cs typeface="Arial" panose="020B0604020202020204" pitchFamily="34" charset="0"/>
              </a:rPr>
              <a:t>Newly Proposed EPA Drinking Water Standards for PFAS</a:t>
            </a:r>
          </a:p>
        </p:txBody>
      </p:sp>
      <p:sp>
        <p:nvSpPr>
          <p:cNvPr id="3" name="Content Placeholder 2">
            <a:extLst>
              <a:ext uri="{FF2B5EF4-FFF2-40B4-BE49-F238E27FC236}">
                <a16:creationId xmlns:a16="http://schemas.microsoft.com/office/drawing/2014/main" id="{D0ED20F8-75E1-B8CB-C87D-20CB63C4915C}"/>
              </a:ext>
            </a:extLst>
          </p:cNvPr>
          <p:cNvSpPr>
            <a:spLocks noGrp="1"/>
          </p:cNvSpPr>
          <p:nvPr>
            <p:ph idx="1"/>
          </p:nvPr>
        </p:nvSpPr>
        <p:spPr>
          <a:xfrm>
            <a:off x="393031" y="2160589"/>
            <a:ext cx="11189369" cy="4520948"/>
          </a:xfrm>
        </p:spPr>
        <p:txBody>
          <a:bodyPr>
            <a:noAutofit/>
          </a:bodyPr>
          <a:lstStyle/>
          <a:p>
            <a:r>
              <a:rPr lang="en-US" b="1" i="0" u="none" strike="noStrike" baseline="0" dirty="0">
                <a:solidFill>
                  <a:srgbClr val="000000"/>
                </a:solidFill>
                <a:latin typeface="Arial" panose="020B0604020202020204" pitchFamily="34" charset="0"/>
                <a:cs typeface="Arial" panose="020B0604020202020204" pitchFamily="34" charset="0"/>
              </a:rPr>
              <a:t>An enforceable Maximum Contaminant Level (MCL) for PFOA and PFOS. </a:t>
            </a:r>
            <a:r>
              <a:rPr lang="en-US" b="0" i="0" u="none" strike="noStrike" baseline="0" dirty="0">
                <a:solidFill>
                  <a:srgbClr val="000000"/>
                </a:solidFill>
                <a:latin typeface="Arial" panose="020B0604020202020204" pitchFamily="34" charset="0"/>
                <a:cs typeface="Arial" panose="020B0604020202020204" pitchFamily="34" charset="0"/>
              </a:rPr>
              <a:t>EPA is proposing to regulate PFOA and PFOS at a level they can be reliably measured, which is 4 parts per trillion (ppt).</a:t>
            </a:r>
          </a:p>
          <a:p>
            <a:pPr algn="l"/>
            <a:r>
              <a:rPr lang="en-US" b="1" i="0" u="none" strike="noStrike" baseline="0" dirty="0">
                <a:solidFill>
                  <a:srgbClr val="000000"/>
                </a:solidFill>
                <a:latin typeface="Arial" panose="020B0604020202020204" pitchFamily="34" charset="0"/>
                <a:cs typeface="Arial" panose="020B0604020202020204" pitchFamily="34" charset="0"/>
              </a:rPr>
              <a:t>An enforceable limit on a combination of PFNA, PFHXs, PFBS, and GenX Chemicals. </a:t>
            </a:r>
            <a:r>
              <a:rPr lang="en-US" b="0" i="0" u="none" strike="noStrike" baseline="0" dirty="0">
                <a:solidFill>
                  <a:srgbClr val="000000"/>
                </a:solidFill>
                <a:latin typeface="Arial" panose="020B0604020202020204" pitchFamily="34" charset="0"/>
                <a:cs typeface="Arial" panose="020B0604020202020204" pitchFamily="34" charset="0"/>
              </a:rPr>
              <a:t>The proposed rule also would place limits on any mixture containing one or more of PFNA, PFHxS, PFBS, and/or GenX Chemicals. For these PFAS, water systems would use an approach called a hazard index. This approach protects communities from the additive effects of multiple PFAS when they occur together. </a:t>
            </a:r>
          </a:p>
          <a:p>
            <a:r>
              <a:rPr lang="en-US" b="1" i="0" u="none" strike="noStrike" baseline="0" dirty="0">
                <a:solidFill>
                  <a:srgbClr val="000000"/>
                </a:solidFill>
                <a:latin typeface="Arial" panose="020B0604020202020204" pitchFamily="34" charset="0"/>
                <a:cs typeface="Arial" panose="020B0604020202020204" pitchFamily="34" charset="0"/>
              </a:rPr>
              <a:t>Monitoring. </a:t>
            </a:r>
            <a:r>
              <a:rPr lang="en-US" b="0" i="0" u="none" strike="noStrike" baseline="0" dirty="0">
                <a:solidFill>
                  <a:srgbClr val="000000"/>
                </a:solidFill>
                <a:latin typeface="Arial" panose="020B0604020202020204" pitchFamily="34" charset="0"/>
                <a:cs typeface="Arial" panose="020B0604020202020204" pitchFamily="34" charset="0"/>
              </a:rPr>
              <a:t>EPA is proposing requirements for monitoring for the six PFAS that build upon EPA’s long established monitoring frameworks where monitoring frequency depends on previous results. </a:t>
            </a:r>
          </a:p>
          <a:p>
            <a:r>
              <a:rPr lang="en-US" b="1" i="0" u="none" strike="noStrike" baseline="0" dirty="0">
                <a:solidFill>
                  <a:srgbClr val="000000"/>
                </a:solidFill>
                <a:latin typeface="Arial" panose="020B0604020202020204" pitchFamily="34" charset="0"/>
                <a:cs typeface="Arial" panose="020B0604020202020204" pitchFamily="34" charset="0"/>
              </a:rPr>
              <a:t>Public notification. </a:t>
            </a:r>
            <a:r>
              <a:rPr lang="en-US" b="0" i="0" u="none" strike="noStrike" baseline="0" dirty="0">
                <a:solidFill>
                  <a:srgbClr val="000000"/>
                </a:solidFill>
                <a:latin typeface="Arial" panose="020B0604020202020204" pitchFamily="34" charset="0"/>
                <a:cs typeface="Arial" panose="020B0604020202020204" pitchFamily="34" charset="0"/>
              </a:rPr>
              <a:t>Public water systems would be required to notify the public if monitoring detects these PFAS at levels that exceed the proposed regulatory standards. </a:t>
            </a:r>
          </a:p>
          <a:p>
            <a:r>
              <a:rPr lang="en-US" b="1" i="0" u="none" strike="noStrike" baseline="0" dirty="0">
                <a:solidFill>
                  <a:srgbClr val="000000"/>
                </a:solidFill>
                <a:latin typeface="Arial" panose="020B0604020202020204" pitchFamily="34" charset="0"/>
                <a:cs typeface="Arial" panose="020B0604020202020204" pitchFamily="34" charset="0"/>
              </a:rPr>
              <a:t>Treatment. </a:t>
            </a:r>
            <a:r>
              <a:rPr lang="en-US" b="0" i="0" u="none" strike="noStrike" baseline="0" dirty="0">
                <a:solidFill>
                  <a:srgbClr val="000000"/>
                </a:solidFill>
                <a:latin typeface="Arial" panose="020B0604020202020204" pitchFamily="34" charset="0"/>
                <a:cs typeface="Arial" panose="020B0604020202020204" pitchFamily="34" charset="0"/>
              </a:rPr>
              <a:t>Public water systems would be required take actions to reduce the levels of these PFAS in drinking water if they exceed the proposed regulatory standards. This could include removing these chemicals through various types of treatment or switching to an alternative water supply that meets the standard. </a:t>
            </a:r>
          </a:p>
        </p:txBody>
      </p:sp>
      <p:pic>
        <p:nvPicPr>
          <p:cNvPr id="5" name="Picture 4" descr="Logo&#10;&#10;Description automatically generated">
            <a:extLst>
              <a:ext uri="{FF2B5EF4-FFF2-40B4-BE49-F238E27FC236}">
                <a16:creationId xmlns:a16="http://schemas.microsoft.com/office/drawing/2014/main" id="{F0DC1F5B-4D00-3996-A61C-81C7A10FD3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031" y="337803"/>
            <a:ext cx="1607219" cy="1607219"/>
          </a:xfrm>
          <a:prstGeom prst="rect">
            <a:avLst/>
          </a:prstGeom>
        </p:spPr>
      </p:pic>
    </p:spTree>
    <p:extLst>
      <p:ext uri="{BB962C8B-B14F-4D97-AF65-F5344CB8AC3E}">
        <p14:creationId xmlns:p14="http://schemas.microsoft.com/office/powerpoint/2010/main" val="335354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13A7-2A1E-E503-64E8-0301208A45B2}"/>
              </a:ext>
            </a:extLst>
          </p:cNvPr>
          <p:cNvSpPr>
            <a:spLocks noGrp="1"/>
          </p:cNvSpPr>
          <p:nvPr>
            <p:ph type="title"/>
          </p:nvPr>
        </p:nvSpPr>
        <p:spPr>
          <a:xfrm>
            <a:off x="3184357" y="385586"/>
            <a:ext cx="6360695" cy="1178520"/>
          </a:xfrm>
        </p:spPr>
        <p:txBody>
          <a:bodyPr>
            <a:noAutofit/>
          </a:bodyPr>
          <a:lstStyle/>
          <a:p>
            <a:pPr>
              <a:lnSpc>
                <a:spcPct val="90000"/>
              </a:lnSpc>
            </a:pPr>
            <a:r>
              <a:rPr lang="en-US" sz="4000" b="1" dirty="0">
                <a:solidFill>
                  <a:schemeClr val="accent2">
                    <a:lumMod val="50000"/>
                  </a:schemeClr>
                </a:solidFill>
                <a:latin typeface="Arial" panose="020B0604020202020204" pitchFamily="34" charset="0"/>
                <a:cs typeface="Arial" panose="020B0604020202020204" pitchFamily="34" charset="0"/>
              </a:rPr>
              <a:t>Does your drinking water contain PFAS?</a:t>
            </a:r>
          </a:p>
        </p:txBody>
      </p:sp>
      <p:pic>
        <p:nvPicPr>
          <p:cNvPr id="4098" name="Picture 2" descr="A glass of water with ice&#10;&#10;Description automatically generated with low confidence">
            <a:extLst>
              <a:ext uri="{FF2B5EF4-FFF2-40B4-BE49-F238E27FC236}">
                <a16:creationId xmlns:a16="http://schemas.microsoft.com/office/drawing/2014/main" id="{8366EA28-6AB6-9D18-198A-B120E0BFE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427" r="13214"/>
          <a:stretch>
            <a:fillRect/>
          </a:stretch>
        </p:blipFill>
        <p:spPr bwMode="auto">
          <a:xfrm>
            <a:off x="879889" y="742949"/>
            <a:ext cx="2038109" cy="3028951"/>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ontent Placeholder 2">
            <a:extLst>
              <a:ext uri="{FF2B5EF4-FFF2-40B4-BE49-F238E27FC236}">
                <a16:creationId xmlns:a16="http://schemas.microsoft.com/office/drawing/2014/main" id="{47F12873-8684-FE38-AD5B-A789F9A18FBD}"/>
              </a:ext>
            </a:extLst>
          </p:cNvPr>
          <p:cNvSpPr>
            <a:spLocks noGrp="1"/>
          </p:cNvSpPr>
          <p:nvPr>
            <p:ph idx="1"/>
          </p:nvPr>
        </p:nvSpPr>
        <p:spPr>
          <a:xfrm>
            <a:off x="3184357" y="1636296"/>
            <a:ext cx="7082590" cy="5069304"/>
          </a:xfrm>
        </p:spPr>
        <p:txBody>
          <a:bodyPr>
            <a:noAutofit/>
          </a:bodyPr>
          <a:lstStyle/>
          <a:p>
            <a:pPr marL="0" indent="0" rtl="0">
              <a:spcBef>
                <a:spcPts val="600"/>
              </a:spcBef>
              <a:buNone/>
            </a:pPr>
            <a:r>
              <a:rPr lang="en-US" sz="2200" dirty="0">
                <a:latin typeface="Arial" panose="020B0604020202020204" pitchFamily="34" charset="0"/>
                <a:cs typeface="Arial" panose="020B0604020202020204" pitchFamily="34" charset="0"/>
              </a:rPr>
              <a:t>Vermont's standard for the combination of five PFAS (PFOA, PFOS, PFHxS (perfluorohexane sulfonic acid), PFHpA (perfluoroheptanoic acid) and PFNA (perfluorononanoic acid)) is </a:t>
            </a:r>
            <a:r>
              <a:rPr lang="en-US" sz="2200" b="1" dirty="0">
                <a:latin typeface="Arial" panose="020B0604020202020204" pitchFamily="34" charset="0"/>
                <a:cs typeface="Arial" panose="020B0604020202020204" pitchFamily="34" charset="0"/>
              </a:rPr>
              <a:t>20 ppt (parts per trillion)</a:t>
            </a:r>
            <a:r>
              <a:rPr lang="en-US" sz="2200" dirty="0">
                <a:latin typeface="Arial" panose="020B0604020202020204" pitchFamily="34" charset="0"/>
                <a:cs typeface="Arial" panose="020B0604020202020204" pitchFamily="34" charset="0"/>
              </a:rPr>
              <a:t>. That means the sum of the five PFAS levels should not exceed 20 ppt in your drinking water.</a:t>
            </a:r>
          </a:p>
          <a:p>
            <a:pPr marL="0" indent="0" rtl="0">
              <a:spcBef>
                <a:spcPts val="600"/>
              </a:spcBef>
              <a:buNone/>
            </a:pPr>
            <a:endParaRPr lang="en-US" sz="1000" dirty="0">
              <a:latin typeface="Arial" panose="020B0604020202020204" pitchFamily="34" charset="0"/>
              <a:cs typeface="Arial" panose="020B0604020202020204" pitchFamily="34" charset="0"/>
            </a:endParaRPr>
          </a:p>
          <a:p>
            <a:pPr marL="0" indent="0" rtl="0">
              <a:spcBef>
                <a:spcPts val="600"/>
              </a:spcBef>
              <a:buNone/>
            </a:pPr>
            <a:r>
              <a:rPr lang="en-US" sz="2200" b="1" kern="1400" dirty="0">
                <a:ln>
                  <a:noFill/>
                </a:ln>
                <a:effectLst/>
                <a:latin typeface="Arial" panose="020B0604020202020204" pitchFamily="34" charset="0"/>
                <a:cs typeface="Arial" panose="020B0604020202020204" pitchFamily="34" charset="0"/>
              </a:rPr>
              <a:t>Check out your public water source: </a:t>
            </a:r>
            <a:r>
              <a:rPr lang="en-US" sz="2200" b="1" i="1" u="sng" kern="1400" dirty="0">
                <a:ln>
                  <a:noFill/>
                </a:ln>
                <a:solidFill>
                  <a:schemeClr val="accent2">
                    <a:lumMod val="7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www.ewg.org/tapwater/</a:t>
            </a:r>
            <a:endParaRPr lang="en-US" sz="2200" b="1" i="1" u="sng" kern="1400" dirty="0">
              <a:ln>
                <a:noFill/>
              </a:ln>
              <a:solidFill>
                <a:schemeClr val="accent2">
                  <a:lumMod val="75000"/>
                </a:schemeClr>
              </a:solidFill>
              <a:effectLst/>
              <a:latin typeface="Arial" panose="020B0604020202020204" pitchFamily="34" charset="0"/>
              <a:cs typeface="Arial" panose="020B0604020202020204" pitchFamily="34" charset="0"/>
            </a:endParaRPr>
          </a:p>
          <a:p>
            <a:pPr marL="0" indent="0" rtl="0">
              <a:spcBef>
                <a:spcPts val="600"/>
              </a:spcBef>
              <a:buNone/>
            </a:pPr>
            <a:r>
              <a:rPr lang="en-US" sz="2200" b="1" i="1" u="sng" kern="14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https://anrweb.vt.gov/DEC/DWGWP/searchWS.aspx</a:t>
            </a:r>
            <a:endParaRPr lang="en-US" sz="2200" b="1" i="1" u="sng" kern="1400" dirty="0">
              <a:solidFill>
                <a:schemeClr val="accent2">
                  <a:lumMod val="75000"/>
                </a:schemeClr>
              </a:solidFill>
              <a:latin typeface="Arial" panose="020B0604020202020204" pitchFamily="34" charset="0"/>
              <a:cs typeface="Arial" panose="020B0604020202020204" pitchFamily="34" charset="0"/>
            </a:endParaRPr>
          </a:p>
          <a:p>
            <a:pPr marL="0" indent="0" rtl="0">
              <a:spcBef>
                <a:spcPts val="600"/>
              </a:spcBef>
              <a:buNone/>
            </a:pPr>
            <a:endParaRPr lang="en-US" sz="1000" b="1" i="1" u="sng" kern="1400" dirty="0">
              <a:ln>
                <a:noFill/>
              </a:ln>
              <a:solidFill>
                <a:schemeClr val="accent2">
                  <a:lumMod val="75000"/>
                </a:schemeClr>
              </a:solidFill>
              <a:effectLst/>
              <a:latin typeface="Arial" panose="020B0604020202020204" pitchFamily="34" charset="0"/>
              <a:cs typeface="Arial" panose="020B0604020202020204" pitchFamily="34" charset="0"/>
            </a:endParaRPr>
          </a:p>
          <a:p>
            <a:pPr marL="0" marR="0" indent="0">
              <a:spcBef>
                <a:spcPts val="600"/>
              </a:spcBef>
              <a:spcAft>
                <a:spcPts val="600"/>
              </a:spcAft>
              <a:buNone/>
            </a:pPr>
            <a:r>
              <a:rPr lang="en-US" sz="2200" b="1" i="1" kern="1400" dirty="0">
                <a:ln>
                  <a:noFill/>
                </a:ln>
                <a:solidFill>
                  <a:schemeClr val="tx1">
                    <a:lumMod val="85000"/>
                    <a:lumOff val="15000"/>
                  </a:schemeClr>
                </a:solidFill>
                <a:effectLst/>
                <a:latin typeface="Arial" panose="020B0604020202020204" pitchFamily="34" charset="0"/>
                <a:cs typeface="Arial" panose="020B0604020202020204" pitchFamily="34" charset="0"/>
              </a:rPr>
              <a:t>What if you have PFAS in your water or blood?:          </a:t>
            </a:r>
            <a:r>
              <a:rPr lang="en-US" sz="2200" b="1" i="1" kern="1400" dirty="0">
                <a:ln>
                  <a:noFill/>
                </a:ln>
                <a:solidFill>
                  <a:schemeClr val="accent2">
                    <a:lumMod val="75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https://www-pfas.pfas-exchange.org/report/graphtool/</a:t>
            </a:r>
            <a:endParaRPr lang="en-US" sz="2200" b="1" i="1" kern="1400" dirty="0">
              <a:ln>
                <a:noFill/>
              </a:ln>
              <a:solidFill>
                <a:schemeClr val="accent2">
                  <a:lumMod val="75000"/>
                </a:schemeClr>
              </a:solidFill>
              <a:effectLst/>
              <a:latin typeface="Arial" panose="020B0604020202020204" pitchFamily="34" charset="0"/>
              <a:cs typeface="Arial" panose="020B0604020202020204" pitchFamily="34" charset="0"/>
            </a:endParaRPr>
          </a:p>
        </p:txBody>
      </p:sp>
      <p:pic>
        <p:nvPicPr>
          <p:cNvPr id="6" name="Picture 5" descr="Map&#10;&#10;Description automatically generated">
            <a:extLst>
              <a:ext uri="{FF2B5EF4-FFF2-40B4-BE49-F238E27FC236}">
                <a16:creationId xmlns:a16="http://schemas.microsoft.com/office/drawing/2014/main" id="{EC4FBD95-46C3-0A61-2321-1014C66B5AA6}"/>
              </a:ext>
            </a:extLst>
          </p:cNvPr>
          <p:cNvPicPr>
            <a:picLocks noChangeAspect="1"/>
          </p:cNvPicPr>
          <p:nvPr/>
        </p:nvPicPr>
        <p:blipFill rotWithShape="1">
          <a:blip r:embed="rId6">
            <a:extLst>
              <a:ext uri="{28A0092B-C50C-407E-A947-70E740481C1C}">
                <a14:useLocalDpi xmlns:a14="http://schemas.microsoft.com/office/drawing/2010/main" val="0"/>
              </a:ext>
            </a:extLst>
          </a:blip>
          <a:srcRect b="16297"/>
          <a:stretch/>
        </p:blipFill>
        <p:spPr>
          <a:xfrm>
            <a:off x="778933" y="4334933"/>
            <a:ext cx="2216779" cy="1687301"/>
          </a:xfrm>
          <a:prstGeom prst="rect">
            <a:avLst/>
          </a:prstGeom>
        </p:spPr>
      </p:pic>
    </p:spTree>
    <p:extLst>
      <p:ext uri="{BB962C8B-B14F-4D97-AF65-F5344CB8AC3E}">
        <p14:creationId xmlns:p14="http://schemas.microsoft.com/office/powerpoint/2010/main" val="208277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0C47-5284-987F-C319-D6CED17DA61C}"/>
              </a:ext>
            </a:extLst>
          </p:cNvPr>
          <p:cNvSpPr>
            <a:spLocks noGrp="1"/>
          </p:cNvSpPr>
          <p:nvPr>
            <p:ph type="title"/>
          </p:nvPr>
        </p:nvSpPr>
        <p:spPr>
          <a:xfrm>
            <a:off x="641023" y="871537"/>
            <a:ext cx="8595272" cy="1320800"/>
          </a:xfrm>
        </p:spPr>
        <p:txBody>
          <a:bodyPr>
            <a:norm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Can I test my well for PFAS?</a:t>
            </a:r>
          </a:p>
        </p:txBody>
      </p:sp>
      <p:sp>
        <p:nvSpPr>
          <p:cNvPr id="3" name="Content Placeholder 2">
            <a:extLst>
              <a:ext uri="{FF2B5EF4-FFF2-40B4-BE49-F238E27FC236}">
                <a16:creationId xmlns:a16="http://schemas.microsoft.com/office/drawing/2014/main" id="{F8CC8959-96EF-00A9-0E6B-D526BB915CA2}"/>
              </a:ext>
            </a:extLst>
          </p:cNvPr>
          <p:cNvSpPr>
            <a:spLocks noGrp="1"/>
          </p:cNvSpPr>
          <p:nvPr>
            <p:ph idx="1"/>
          </p:nvPr>
        </p:nvSpPr>
        <p:spPr>
          <a:xfrm>
            <a:off x="641023" y="1776412"/>
            <a:ext cx="7107810" cy="4832206"/>
          </a:xfrm>
        </p:spPr>
        <p:txBody>
          <a:bodyPr>
            <a:normAutofit/>
          </a:bodyPr>
          <a:lstStyle/>
          <a:p>
            <a:r>
              <a:rPr lang="en-US" sz="2400" b="1" dirty="0">
                <a:latin typeface="Arial" panose="020B0604020202020204" pitchFamily="34" charset="0"/>
                <a:cs typeface="Arial" panose="020B0604020202020204" pitchFamily="34" charset="0"/>
              </a:rPr>
              <a:t>Cyclopure: </a:t>
            </a:r>
            <a:r>
              <a:rPr lang="en-US" sz="24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www.cyclopure.com</a:t>
            </a:r>
            <a:r>
              <a:rPr lang="en-US" sz="2400" b="1" dirty="0">
                <a:solidFill>
                  <a:srgbClr val="0070C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Tests are $79 total and include mailing to and from the lab. Cyclopure also sells water pitchers that take PFAS out of the water.</a:t>
            </a:r>
            <a:endParaRPr lang="en-US" sz="2400" dirty="0">
              <a:solidFill>
                <a:srgbClr val="0070C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Certified testing labs for PFAS in drinking water in Vermont: </a:t>
            </a:r>
            <a:r>
              <a:rPr lang="en-US" sz="2400" dirty="0">
                <a:latin typeface="Arial" panose="020B0604020202020204" pitchFamily="34" charset="0"/>
                <a:cs typeface="Arial" panose="020B0604020202020204" pitchFamily="34" charset="0"/>
              </a:rPr>
              <a:t>Tests can cost anywhere from $350 to $500. </a:t>
            </a:r>
            <a:r>
              <a:rPr lang="en-US" sz="2400" b="1" i="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https://dec.vermont.gov/sites/dec/files/documents/VDH%20Certified%20Laboratories%20PFAS_0.pdf</a:t>
            </a:r>
            <a:endParaRPr lang="en-US" sz="2400" b="1" i="1" dirty="0">
              <a:solidFill>
                <a:srgbClr val="0070C0"/>
              </a:solidFill>
              <a:latin typeface="Arial" panose="020B0604020202020204" pitchFamily="34" charset="0"/>
              <a:cs typeface="Arial" panose="020B0604020202020204" pitchFamily="34" charset="0"/>
            </a:endParaRPr>
          </a:p>
        </p:txBody>
      </p:sp>
      <p:pic>
        <p:nvPicPr>
          <p:cNvPr id="8" name="Picture 7" descr="A picture containing grass, outdoor, tree, lawn&#10;&#10;Description automatically generated">
            <a:extLst>
              <a:ext uri="{FF2B5EF4-FFF2-40B4-BE49-F238E27FC236}">
                <a16:creationId xmlns:a16="http://schemas.microsoft.com/office/drawing/2014/main" id="{F026FAC6-8943-0F24-517E-EFB1485D9F1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448" t="5832" r="46966" b="4167"/>
          <a:stretch/>
        </p:blipFill>
        <p:spPr>
          <a:xfrm>
            <a:off x="7963293" y="871537"/>
            <a:ext cx="3402057" cy="5114925"/>
          </a:xfrm>
          <a:prstGeom prst="rect">
            <a:avLst/>
          </a:prstGeom>
        </p:spPr>
      </p:pic>
    </p:spTree>
    <p:extLst>
      <p:ext uri="{BB962C8B-B14F-4D97-AF65-F5344CB8AC3E}">
        <p14:creationId xmlns:p14="http://schemas.microsoft.com/office/powerpoint/2010/main" val="15423537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5066</TotalTime>
  <Words>1663</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Trebuchet MS</vt:lpstr>
      <vt:lpstr>Wingdings</vt:lpstr>
      <vt:lpstr>Wingdings 3</vt:lpstr>
      <vt:lpstr>Facet</vt:lpstr>
      <vt:lpstr>PFAS   What you need to know  about “forever chemicals”</vt:lpstr>
      <vt:lpstr>What are PFAS?    </vt:lpstr>
      <vt:lpstr>Why should we be concerned about PFAS?    </vt:lpstr>
      <vt:lpstr>PFAS-TOX Database</vt:lpstr>
      <vt:lpstr>Where do PFAS come from?</vt:lpstr>
      <vt:lpstr>What products contain PFAS?</vt:lpstr>
      <vt:lpstr>Newly Proposed EPA Drinking Water Standards for PFAS</vt:lpstr>
      <vt:lpstr>Does your drinking water contain PFAS?</vt:lpstr>
      <vt:lpstr>Can I test my well for PFAS?</vt:lpstr>
      <vt:lpstr>PFAS remediation systems for your home or business</vt:lpstr>
      <vt:lpstr>Water &amp; military sites contaminated with PFAS?</vt:lpstr>
      <vt:lpstr>PowerPoint Presentation</vt:lpstr>
      <vt:lpstr>PFAS Contamination Site Tracker</vt:lpstr>
      <vt:lpstr>New EPA PFAS Analytic Tools</vt:lpstr>
      <vt:lpstr>PFAS Contaminated  Sites in Vermont</vt:lpstr>
      <vt:lpstr>What laws in my state protect me from PFAS?</vt:lpstr>
      <vt:lpstr>How can I reduce my risk from PFAS?</vt:lpstr>
      <vt:lpstr>What actions can I take on PFAS?</vt:lpstr>
      <vt:lpstr> EPA Regional PFAS Community Engagement Sessions </vt:lpstr>
      <vt:lpstr>Resources You Can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What you need to know  about “forever chemicals”</dc:title>
  <dc:creator>Marguerite Adelman</dc:creator>
  <cp:lastModifiedBy>Marguerite Adelman</cp:lastModifiedBy>
  <cp:revision>69</cp:revision>
  <cp:lastPrinted>2023-07-21T15:42:49Z</cp:lastPrinted>
  <dcterms:created xsi:type="dcterms:W3CDTF">2023-03-03T14:56:18Z</dcterms:created>
  <dcterms:modified xsi:type="dcterms:W3CDTF">2023-08-04T17:43:06Z</dcterms:modified>
</cp:coreProperties>
</file>